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95" r:id="rId3"/>
    <p:sldId id="258" r:id="rId4"/>
    <p:sldId id="261" r:id="rId5"/>
    <p:sldId id="262" r:id="rId6"/>
    <p:sldId id="263" r:id="rId7"/>
    <p:sldId id="271" r:id="rId8"/>
    <p:sldId id="264" r:id="rId9"/>
    <p:sldId id="297" r:id="rId10"/>
    <p:sldId id="298" r:id="rId11"/>
    <p:sldId id="265" r:id="rId12"/>
    <p:sldId id="268" r:id="rId13"/>
    <p:sldId id="269" r:id="rId14"/>
    <p:sldId id="270" r:id="rId15"/>
    <p:sldId id="283" r:id="rId16"/>
    <p:sldId id="285" r:id="rId17"/>
    <p:sldId id="287" r:id="rId18"/>
    <p:sldId id="288" r:id="rId19"/>
    <p:sldId id="289" r:id="rId20"/>
    <p:sldId id="290" r:id="rId21"/>
    <p:sldId id="291" r:id="rId22"/>
    <p:sldId id="292" r:id="rId23"/>
    <p:sldId id="293" r:id="rId24"/>
    <p:sldId id="294" r:id="rId2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30" autoAdjust="0"/>
  </p:normalViewPr>
  <p:slideViewPr>
    <p:cSldViewPr>
      <p:cViewPr>
        <p:scale>
          <a:sx n="67" d="100"/>
          <a:sy n="67" d="100"/>
        </p:scale>
        <p:origin x="-1464" y="-1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81CF79-064F-4B34-9592-6C6C896F172E}" type="datetimeFigureOut">
              <a:rPr lang="zh-CN" altLang="en-US" smtClean="0"/>
              <a:t>2017/12/14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ACBE4E-7974-43F3-9D3F-1346CE7E77D1}" type="slidenum">
              <a:rPr lang="zh-CN" altLang="en-US" smtClean="0"/>
              <a:t>‹#›</a:t>
            </a:fld>
            <a:endParaRPr lang="zh-CN" altLang="en-US"/>
          </a:p>
        </p:txBody>
      </p:sp>
    </p:spTree>
    <p:extLst>
      <p:ext uri="{BB962C8B-B14F-4D97-AF65-F5344CB8AC3E}">
        <p14:creationId xmlns:p14="http://schemas.microsoft.com/office/powerpoint/2010/main" val="4109078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2922331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1891244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2919384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588479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4025797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1947632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883173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3432668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2892616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2579384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9A720E4-4A49-4DEC-BDB9-7D446FDC8CE5}" type="datetimeFigureOut">
              <a:rPr lang="zh-CN" altLang="en-US" smtClean="0"/>
              <a:t>2017/12/14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237256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A720E4-4A49-4DEC-BDB9-7D446FDC8CE5}" type="datetimeFigureOut">
              <a:rPr lang="zh-CN" altLang="en-US" smtClean="0"/>
              <a:t>2017/12/14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6756E-A028-4A01-AEB9-DD4263F3EC4C}" type="slidenum">
              <a:rPr lang="zh-CN" altLang="en-US" smtClean="0"/>
              <a:t>‹#›</a:t>
            </a:fld>
            <a:endParaRPr lang="zh-CN" altLang="en-US"/>
          </a:p>
        </p:txBody>
      </p:sp>
    </p:spTree>
    <p:extLst>
      <p:ext uri="{BB962C8B-B14F-4D97-AF65-F5344CB8AC3E}">
        <p14:creationId xmlns:p14="http://schemas.microsoft.com/office/powerpoint/2010/main" val="83931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audio" Target="../media/media1.mp3"/><Relationship Id="rId7" Type="http://schemas.openxmlformats.org/officeDocument/2006/relationships/image" Target="../media/image7.png"/><Relationship Id="rId2" Type="http://schemas.microsoft.com/office/2007/relationships/media" Target="../media/media1.mp3"/><Relationship Id="rId1" Type="http://schemas.openxmlformats.org/officeDocument/2006/relationships/audio" Target="file:///F:\&#25105;&#29992;&#27531;&#25439;&#30340;&#25163;&#25484;\&#25105;&#29992;&#27531;&#25439;&#30340;&#25163;&#25484;.MP3" TargetMode="Externa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2628900" y="2386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pic>
        <p:nvPicPr>
          <p:cNvPr id="27655" name="Picture 7" descr="tp2006040423182604694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389813"/>
          </a:xfrm>
          <a:prstGeom prst="rect">
            <a:avLst/>
          </a:prstGeom>
          <a:solidFill>
            <a:srgbClr val="FF0000"/>
          </a:solidFill>
        </p:spPr>
      </p:pic>
      <p:sp>
        <p:nvSpPr>
          <p:cNvPr id="27656" name="WordArt 8"/>
          <p:cNvSpPr>
            <a:spLocks noChangeArrowheads="1" noChangeShapeType="1" noTextEdit="1"/>
          </p:cNvSpPr>
          <p:nvPr/>
        </p:nvSpPr>
        <p:spPr bwMode="auto">
          <a:xfrm>
            <a:off x="1979613" y="1412875"/>
            <a:ext cx="5472112" cy="15843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b="1"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汉鼎繁颜体"/>
              </a:rPr>
              <a:t>我用残损的手掌</a:t>
            </a:r>
          </a:p>
        </p:txBody>
      </p:sp>
      <p:sp>
        <p:nvSpPr>
          <p:cNvPr id="27657" name="WordArt 9"/>
          <p:cNvSpPr>
            <a:spLocks noChangeArrowheads="1" noChangeShapeType="1" noTextEdit="1"/>
          </p:cNvSpPr>
          <p:nvPr/>
        </p:nvSpPr>
        <p:spPr bwMode="auto">
          <a:xfrm>
            <a:off x="5580063" y="4292600"/>
            <a:ext cx="2016125" cy="7207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kern="10">
                <a:solidFill>
                  <a:srgbClr val="CCFFFF"/>
                </a:solidFill>
                <a:effectLst>
                  <a:outerShdw dist="35921" dir="2700000" algn="ctr" rotWithShape="0">
                    <a:srgbClr val="C0C0C0">
                      <a:alpha val="80000"/>
                    </a:srgbClr>
                  </a:outerShdw>
                </a:effectLst>
                <a:latin typeface="方正流行体简体"/>
              </a:rPr>
              <a:t>戴望舒</a:t>
            </a:r>
          </a:p>
        </p:txBody>
      </p:sp>
    </p:spTree>
    <p:extLst>
      <p:ext uri="{BB962C8B-B14F-4D97-AF65-F5344CB8AC3E}">
        <p14:creationId xmlns:p14="http://schemas.microsoft.com/office/powerpoint/2010/main" val="2854423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0" y="2565400"/>
            <a:ext cx="91440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4000" b="1" dirty="0">
                <a:solidFill>
                  <a:srgbClr val="A50021"/>
                </a:solidFill>
                <a:latin typeface="Arial" charset="0"/>
                <a:ea typeface="方正硬笔楷书简体" pitchFamily="65" charset="-122"/>
              </a:rPr>
              <a:t>前半部分，作者触摸到的是沦陷区；</a:t>
            </a:r>
          </a:p>
          <a:p>
            <a:pPr>
              <a:spcBef>
                <a:spcPct val="50000"/>
              </a:spcBef>
            </a:pPr>
            <a:r>
              <a:rPr kumimoji="0" lang="zh-CN" altLang="en-US" sz="4000" b="1" dirty="0">
                <a:solidFill>
                  <a:srgbClr val="A50021"/>
                </a:solidFill>
                <a:latin typeface="Arial" charset="0"/>
                <a:ea typeface="方正硬笔楷书简体" pitchFamily="65" charset="-122"/>
              </a:rPr>
              <a:t>后半部分，诗人触摸到的应该是解放区。</a:t>
            </a:r>
          </a:p>
        </p:txBody>
      </p:sp>
    </p:spTree>
    <p:extLst>
      <p:ext uri="{BB962C8B-B14F-4D97-AF65-F5344CB8AC3E}">
        <p14:creationId xmlns:p14="http://schemas.microsoft.com/office/powerpoint/2010/main" val="3957864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4" name="Picture 4" descr="b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7765" name="Rectangle 5"/>
          <p:cNvSpPr>
            <a:spLocks noChangeArrowheads="1"/>
          </p:cNvSpPr>
          <p:nvPr/>
        </p:nvSpPr>
        <p:spPr bwMode="auto">
          <a:xfrm>
            <a:off x="539750" y="333375"/>
            <a:ext cx="7920038"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4000" b="1">
                <a:solidFill>
                  <a:srgbClr val="6600CC"/>
                </a:solidFill>
                <a:latin typeface="方正启体简体" pitchFamily="65" charset="-122"/>
                <a:ea typeface="方正启体简体" pitchFamily="65" charset="-122"/>
              </a:rPr>
              <a:t>这两种土地是通过哪些词句来描绘的？由此产生了怎样的表达效果？</a:t>
            </a:r>
          </a:p>
        </p:txBody>
      </p:sp>
      <p:sp>
        <p:nvSpPr>
          <p:cNvPr id="117766" name="Rectangle 6"/>
          <p:cNvSpPr>
            <a:spLocks noChangeArrowheads="1"/>
          </p:cNvSpPr>
          <p:nvPr/>
        </p:nvSpPr>
        <p:spPr bwMode="auto">
          <a:xfrm>
            <a:off x="0" y="2492375"/>
            <a:ext cx="20193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3600" b="1">
                <a:ea typeface="方正硬笔楷书简体" pitchFamily="65" charset="-122"/>
              </a:rPr>
              <a:t>沦陷区：</a:t>
            </a:r>
          </a:p>
        </p:txBody>
      </p:sp>
      <p:sp>
        <p:nvSpPr>
          <p:cNvPr id="117767" name="Rectangle 7"/>
          <p:cNvSpPr>
            <a:spLocks noChangeArrowheads="1"/>
          </p:cNvSpPr>
          <p:nvPr/>
        </p:nvSpPr>
        <p:spPr bwMode="auto">
          <a:xfrm>
            <a:off x="1835150" y="1916113"/>
            <a:ext cx="6551613"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zh-CN" altLang="en-US" sz="3600" b="1" dirty="0">
                <a:solidFill>
                  <a:schemeClr val="tx2"/>
                </a:solidFill>
                <a:latin typeface="方正硬笔楷书简体" pitchFamily="65" charset="-122"/>
                <a:ea typeface="方正硬笔楷书简体" pitchFamily="65" charset="-122"/>
              </a:rPr>
              <a:t>灰烬、血和泥 、微凉、冷到彻骨、夹泥沙、蓬蒿、寂寞、憔悴、苦水、阴暗</a:t>
            </a:r>
            <a:r>
              <a:rPr kumimoji="0" lang="en-US" altLang="zh-CN" sz="3600" b="1" dirty="0">
                <a:solidFill>
                  <a:schemeClr val="tx2"/>
                </a:solidFill>
                <a:latin typeface="Times New Roman"/>
                <a:ea typeface="方正硬笔楷书简体" pitchFamily="65" charset="-122"/>
              </a:rPr>
              <a:t>……</a:t>
            </a:r>
            <a:endParaRPr kumimoji="0" lang="en-US" altLang="zh-CN" sz="3600" b="1" dirty="0">
              <a:solidFill>
                <a:schemeClr val="tx2"/>
              </a:solidFill>
              <a:latin typeface="方正硬笔楷书简体" pitchFamily="65" charset="-122"/>
              <a:ea typeface="方正硬笔楷书简体" pitchFamily="65" charset="-122"/>
            </a:endParaRPr>
          </a:p>
        </p:txBody>
      </p:sp>
      <p:sp>
        <p:nvSpPr>
          <p:cNvPr id="117768" name="Rectangle 8"/>
          <p:cNvSpPr>
            <a:spLocks noChangeArrowheads="1"/>
          </p:cNvSpPr>
          <p:nvPr/>
        </p:nvSpPr>
        <p:spPr bwMode="auto">
          <a:xfrm>
            <a:off x="0" y="4797425"/>
            <a:ext cx="20193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3600" b="1" dirty="0">
                <a:solidFill>
                  <a:srgbClr val="FF0000"/>
                </a:solidFill>
                <a:ea typeface="方正硬笔楷书简体" pitchFamily="65" charset="-122"/>
              </a:rPr>
              <a:t>解放区：</a:t>
            </a:r>
          </a:p>
        </p:txBody>
      </p:sp>
      <p:sp>
        <p:nvSpPr>
          <p:cNvPr id="117769" name="Rectangle 9"/>
          <p:cNvSpPr>
            <a:spLocks noChangeArrowheads="1"/>
          </p:cNvSpPr>
          <p:nvPr/>
        </p:nvSpPr>
        <p:spPr bwMode="auto">
          <a:xfrm>
            <a:off x="2051050" y="4652963"/>
            <a:ext cx="6192838"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zh-CN" altLang="en-US" sz="3600" b="1">
                <a:solidFill>
                  <a:srgbClr val="FF0000"/>
                </a:solidFill>
                <a:ea typeface="方正硬笔楷书简体" pitchFamily="65" charset="-122"/>
              </a:rPr>
              <a:t>温暖、明朗、坚固、蓬勃生春、太阳、春、苏生、永恒</a:t>
            </a:r>
          </a:p>
        </p:txBody>
      </p:sp>
      <p:sp>
        <p:nvSpPr>
          <p:cNvPr id="117770" name="Rectangle 10"/>
          <p:cNvSpPr>
            <a:spLocks noChangeArrowheads="1"/>
          </p:cNvSpPr>
          <p:nvPr/>
        </p:nvSpPr>
        <p:spPr bwMode="auto">
          <a:xfrm>
            <a:off x="2268538" y="3716338"/>
            <a:ext cx="3841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3600" b="1">
                <a:solidFill>
                  <a:srgbClr val="0066FF"/>
                </a:solidFill>
                <a:ea typeface="长城中行书体" pitchFamily="49" charset="-122"/>
              </a:rPr>
              <a:t>忧郁的、冷色调的</a:t>
            </a:r>
          </a:p>
        </p:txBody>
      </p:sp>
      <p:sp>
        <p:nvSpPr>
          <p:cNvPr id="117771" name="Rectangle 11"/>
          <p:cNvSpPr>
            <a:spLocks noChangeArrowheads="1"/>
          </p:cNvSpPr>
          <p:nvPr/>
        </p:nvSpPr>
        <p:spPr bwMode="auto">
          <a:xfrm>
            <a:off x="2339975" y="6021388"/>
            <a:ext cx="3841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3600" b="1">
                <a:solidFill>
                  <a:srgbClr val="FF00FF"/>
                </a:solidFill>
                <a:ea typeface="长城中行书体" pitchFamily="49" charset="-122"/>
              </a:rPr>
              <a:t>明朗的、暖色调的</a:t>
            </a:r>
          </a:p>
        </p:txBody>
      </p:sp>
      <p:sp>
        <p:nvSpPr>
          <p:cNvPr id="117772" name="WordArt 12"/>
          <p:cNvSpPr>
            <a:spLocks noChangeArrowheads="1" noChangeShapeType="1" noTextEdit="1"/>
          </p:cNvSpPr>
          <p:nvPr/>
        </p:nvSpPr>
        <p:spPr bwMode="auto">
          <a:xfrm>
            <a:off x="6948488" y="3357563"/>
            <a:ext cx="1800225" cy="12239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sp3d>
          </a:bodyPr>
          <a:lstStyle/>
          <a:p>
            <a:pPr algn="ctr"/>
            <a:r>
              <a:rPr lang="zh-CN" altLang="en-US" sz="3600" b="1" kern="10">
                <a:ln w="9525">
                  <a:round/>
                  <a:headEnd/>
                  <a:tailEnd/>
                </a:ln>
                <a:gradFill rotWithShape="0">
                  <a:gsLst>
                    <a:gs pos="0">
                      <a:srgbClr val="FFE701"/>
                    </a:gs>
                    <a:gs pos="100000">
                      <a:srgbClr val="FE3E02"/>
                    </a:gs>
                  </a:gsLst>
                  <a:lin ang="5400000" scaled="1"/>
                </a:gradFill>
                <a:latin typeface="宋体"/>
                <a:ea typeface="宋体"/>
              </a:rPr>
              <a:t>对比</a:t>
            </a:r>
          </a:p>
        </p:txBody>
      </p:sp>
    </p:spTree>
    <p:extLst>
      <p:ext uri="{BB962C8B-B14F-4D97-AF65-F5344CB8AC3E}">
        <p14:creationId xmlns:p14="http://schemas.microsoft.com/office/powerpoint/2010/main" val="12709067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7765"/>
                                        </p:tgtEl>
                                        <p:attrNameLst>
                                          <p:attrName>style.visibility</p:attrName>
                                        </p:attrNameLst>
                                      </p:cBhvr>
                                      <p:to>
                                        <p:strVal val="visible"/>
                                      </p:to>
                                    </p:set>
                                    <p:animEffect transition="in" filter="blinds(horizontal)">
                                      <p:cBhvr>
                                        <p:cTn id="7" dur="500"/>
                                        <p:tgtEl>
                                          <p:spTgt spid="1177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7766"/>
                                        </p:tgtEl>
                                        <p:attrNameLst>
                                          <p:attrName>style.visibility</p:attrName>
                                        </p:attrNameLst>
                                      </p:cBhvr>
                                      <p:to>
                                        <p:strVal val="visible"/>
                                      </p:to>
                                    </p:set>
                                    <p:animEffect transition="in" filter="wipe(down)">
                                      <p:cBhvr>
                                        <p:cTn id="12" dur="500"/>
                                        <p:tgtEl>
                                          <p:spTgt spid="1177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7768"/>
                                        </p:tgtEl>
                                        <p:attrNameLst>
                                          <p:attrName>style.visibility</p:attrName>
                                        </p:attrNameLst>
                                      </p:cBhvr>
                                      <p:to>
                                        <p:strVal val="visible"/>
                                      </p:to>
                                    </p:set>
                                    <p:animEffect transition="in" filter="blinds(horizontal)">
                                      <p:cBhvr>
                                        <p:cTn id="17" dur="500"/>
                                        <p:tgtEl>
                                          <p:spTgt spid="11776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7767"/>
                                        </p:tgtEl>
                                        <p:attrNameLst>
                                          <p:attrName>style.visibility</p:attrName>
                                        </p:attrNameLst>
                                      </p:cBhvr>
                                      <p:to>
                                        <p:strVal val="visible"/>
                                      </p:to>
                                    </p:set>
                                    <p:animEffect transition="in" filter="wipe(down)">
                                      <p:cBhvr>
                                        <p:cTn id="22" dur="500"/>
                                        <p:tgtEl>
                                          <p:spTgt spid="11776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7769"/>
                                        </p:tgtEl>
                                        <p:attrNameLst>
                                          <p:attrName>style.visibility</p:attrName>
                                        </p:attrNameLst>
                                      </p:cBhvr>
                                      <p:to>
                                        <p:strVal val="visible"/>
                                      </p:to>
                                    </p:set>
                                    <p:animEffect transition="in" filter="wipe(down)">
                                      <p:cBhvr>
                                        <p:cTn id="27" dur="500"/>
                                        <p:tgtEl>
                                          <p:spTgt spid="11776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7770"/>
                                        </p:tgtEl>
                                        <p:attrNameLst>
                                          <p:attrName>style.visibility</p:attrName>
                                        </p:attrNameLst>
                                      </p:cBhvr>
                                      <p:to>
                                        <p:strVal val="visible"/>
                                      </p:to>
                                    </p:set>
                                    <p:animEffect transition="in" filter="blinds(horizontal)">
                                      <p:cBhvr>
                                        <p:cTn id="32" dur="500"/>
                                        <p:tgtEl>
                                          <p:spTgt spid="11777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17771"/>
                                        </p:tgtEl>
                                        <p:attrNameLst>
                                          <p:attrName>style.visibility</p:attrName>
                                        </p:attrNameLst>
                                      </p:cBhvr>
                                      <p:to>
                                        <p:strVal val="visible"/>
                                      </p:to>
                                    </p:set>
                                    <p:animEffect transition="in" filter="wipe(down)">
                                      <p:cBhvr>
                                        <p:cTn id="37" dur="500"/>
                                        <p:tgtEl>
                                          <p:spTgt spid="11777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17772"/>
                                        </p:tgtEl>
                                        <p:attrNameLst>
                                          <p:attrName>style.visibility</p:attrName>
                                        </p:attrNameLst>
                                      </p:cBhvr>
                                      <p:to>
                                        <p:strVal val="visible"/>
                                      </p:to>
                                    </p:set>
                                    <p:animEffect transition="in" filter="blinds(horizontal)">
                                      <p:cBhvr>
                                        <p:cTn id="42" dur="500"/>
                                        <p:tgtEl>
                                          <p:spTgt spid="117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5" grpId="0"/>
      <p:bldP spid="117766" grpId="0"/>
      <p:bldP spid="117767" grpId="0"/>
      <p:bldP spid="117768" grpId="0"/>
      <p:bldP spid="117769" grpId="0"/>
      <p:bldP spid="117770" grpId="0"/>
      <p:bldP spid="117771" grpId="0"/>
      <p:bldP spid="11777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601" name="Picture 9" descr="20070418_913e335daeeede82280f6PimYGsR5uz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0"/>
            <a:ext cx="4500562"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10602" name="Picture 10" descr="20070318185325680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64343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10603" name="Picture 11" descr="277015_6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64343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10604" name="Picture 12" descr="2007110208064529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3429000"/>
            <a:ext cx="4500562"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50183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110603"/>
                                        </p:tgtEl>
                                        <p:attrNameLst>
                                          <p:attrName>style.visibility</p:attrName>
                                        </p:attrNameLst>
                                      </p:cBhvr>
                                      <p:to>
                                        <p:strVal val="visible"/>
                                      </p:to>
                                    </p:set>
                                    <p:anim calcmode="lin" valueType="num">
                                      <p:cBhvr>
                                        <p:cTn id="7" dur="500" decel="50000" fill="hold">
                                          <p:stCondLst>
                                            <p:cond delay="0"/>
                                          </p:stCondLst>
                                        </p:cTn>
                                        <p:tgtEl>
                                          <p:spTgt spid="11060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060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0603"/>
                                        </p:tgtEl>
                                        <p:attrNameLst>
                                          <p:attrName>ppt_w</p:attrName>
                                        </p:attrNameLst>
                                      </p:cBhvr>
                                      <p:tavLst>
                                        <p:tav tm="0">
                                          <p:val>
                                            <p:strVal val="#ppt_w*.05"/>
                                          </p:val>
                                        </p:tav>
                                        <p:tav tm="100000">
                                          <p:val>
                                            <p:strVal val="#ppt_w"/>
                                          </p:val>
                                        </p:tav>
                                      </p:tavLst>
                                    </p:anim>
                                    <p:anim calcmode="lin" valueType="num">
                                      <p:cBhvr>
                                        <p:cTn id="10" dur="1000" fill="hold"/>
                                        <p:tgtEl>
                                          <p:spTgt spid="11060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060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060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060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060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5" presetClass="entr" presetSubtype="0" fill="hold" nodeType="clickEffect">
                                  <p:stCondLst>
                                    <p:cond delay="0"/>
                                  </p:stCondLst>
                                  <p:childTnLst>
                                    <p:set>
                                      <p:cBhvr>
                                        <p:cTn id="18" dur="1" fill="hold">
                                          <p:stCondLst>
                                            <p:cond delay="0"/>
                                          </p:stCondLst>
                                        </p:cTn>
                                        <p:tgtEl>
                                          <p:spTgt spid="110602"/>
                                        </p:tgtEl>
                                        <p:attrNameLst>
                                          <p:attrName>style.visibility</p:attrName>
                                        </p:attrNameLst>
                                      </p:cBhvr>
                                      <p:to>
                                        <p:strVal val="visible"/>
                                      </p:to>
                                    </p:set>
                                    <p:anim calcmode="lin" valueType="num">
                                      <p:cBhvr>
                                        <p:cTn id="19" dur="1000" fill="hold"/>
                                        <p:tgtEl>
                                          <p:spTgt spid="110602"/>
                                        </p:tgtEl>
                                        <p:attrNameLst>
                                          <p:attrName>ppt_w</p:attrName>
                                        </p:attrNameLst>
                                      </p:cBhvr>
                                      <p:tavLst>
                                        <p:tav tm="0">
                                          <p:val>
                                            <p:fltVal val="0"/>
                                          </p:val>
                                        </p:tav>
                                        <p:tav tm="100000">
                                          <p:val>
                                            <p:strVal val="#ppt_w"/>
                                          </p:val>
                                        </p:tav>
                                      </p:tavLst>
                                    </p:anim>
                                    <p:anim calcmode="lin" valueType="num">
                                      <p:cBhvr>
                                        <p:cTn id="20" dur="1000" fill="hold"/>
                                        <p:tgtEl>
                                          <p:spTgt spid="110602"/>
                                        </p:tgtEl>
                                        <p:attrNameLst>
                                          <p:attrName>ppt_h</p:attrName>
                                        </p:attrNameLst>
                                      </p:cBhvr>
                                      <p:tavLst>
                                        <p:tav tm="0">
                                          <p:val>
                                            <p:fltVal val="0"/>
                                          </p:val>
                                        </p:tav>
                                        <p:tav tm="100000">
                                          <p:val>
                                            <p:strVal val="#ppt_h"/>
                                          </p:val>
                                        </p:tav>
                                      </p:tavLst>
                                    </p:anim>
                                    <p:anim calcmode="lin" valueType="num">
                                      <p:cBhvr>
                                        <p:cTn id="21" dur="1000" fill="hold"/>
                                        <p:tgtEl>
                                          <p:spTgt spid="110602"/>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1060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52" presetClass="entr" presetSubtype="0" fill="hold" nodeType="clickEffect">
                                  <p:stCondLst>
                                    <p:cond delay="0"/>
                                  </p:stCondLst>
                                  <p:childTnLst>
                                    <p:set>
                                      <p:cBhvr>
                                        <p:cTn id="26" dur="1" fill="hold">
                                          <p:stCondLst>
                                            <p:cond delay="0"/>
                                          </p:stCondLst>
                                        </p:cTn>
                                        <p:tgtEl>
                                          <p:spTgt spid="110601"/>
                                        </p:tgtEl>
                                        <p:attrNameLst>
                                          <p:attrName>style.visibility</p:attrName>
                                        </p:attrNameLst>
                                      </p:cBhvr>
                                      <p:to>
                                        <p:strVal val="visible"/>
                                      </p:to>
                                    </p:set>
                                    <p:animScale>
                                      <p:cBhvr>
                                        <p:cTn id="27" dur="1000" decel="50000" fill="hold">
                                          <p:stCondLst>
                                            <p:cond delay="0"/>
                                          </p:stCondLst>
                                        </p:cTn>
                                        <p:tgtEl>
                                          <p:spTgt spid="1106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cBhvr>
                                        <p:cTn id="28" dur="1000" decel="50000" fill="hold">
                                          <p:stCondLst>
                                            <p:cond delay="0"/>
                                          </p:stCondLst>
                                        </p:cTn>
                                        <p:tgtEl>
                                          <p:spTgt spid="110601"/>
                                        </p:tgtEl>
                                        <p:attrNameLst>
                                          <p:attrName>ppt_x,ppt_y</p:attrName>
                                        </p:attrNameLst>
                                      </p:cBhvr>
                                    </p:animMotion>
                                    <p:animEffect transition="in" filter="fade">
                                      <p:cBhvr>
                                        <p:cTn id="29" dur="1000"/>
                                        <p:tgtEl>
                                          <p:spTgt spid="11060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4" presetClass="entr" presetSubtype="0" fill="hold" nodeType="clickEffect">
                                  <p:stCondLst>
                                    <p:cond delay="0"/>
                                  </p:stCondLst>
                                  <p:childTnLst>
                                    <p:set>
                                      <p:cBhvr>
                                        <p:cTn id="33" dur="1" fill="hold">
                                          <p:stCondLst>
                                            <p:cond delay="0"/>
                                          </p:stCondLst>
                                        </p:cTn>
                                        <p:tgtEl>
                                          <p:spTgt spid="110604"/>
                                        </p:tgtEl>
                                        <p:attrNameLst>
                                          <p:attrName>style.visibility</p:attrName>
                                        </p:attrNameLst>
                                      </p:cBhvr>
                                      <p:to>
                                        <p:strVal val="visible"/>
                                      </p:to>
                                    </p:set>
                                    <p:anim to="" calcmode="lin" valueType="num">
                                      <p:cBhvr>
                                        <p:cTn id="34" dur="1" fill="hold"/>
                                        <p:tgtEl>
                                          <p:spTgt spid="11060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7" name="Picture 7" descr="b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2644" name="Rectangle 4"/>
          <p:cNvSpPr>
            <a:spLocks noChangeArrowheads="1"/>
          </p:cNvSpPr>
          <p:nvPr/>
        </p:nvSpPr>
        <p:spPr bwMode="auto">
          <a:xfrm>
            <a:off x="0" y="1844675"/>
            <a:ext cx="1708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4000" b="1">
                <a:solidFill>
                  <a:srgbClr val="0000FF"/>
                </a:solidFill>
                <a:ea typeface="长城中行书体" pitchFamily="49" charset="-122"/>
              </a:rPr>
              <a:t>而今：</a:t>
            </a:r>
          </a:p>
        </p:txBody>
      </p:sp>
      <p:sp>
        <p:nvSpPr>
          <p:cNvPr id="112645" name="Rectangle 5"/>
          <p:cNvSpPr>
            <a:spLocks noChangeArrowheads="1"/>
          </p:cNvSpPr>
          <p:nvPr/>
        </p:nvSpPr>
        <p:spPr bwMode="auto">
          <a:xfrm>
            <a:off x="1763713" y="836613"/>
            <a:ext cx="6840537"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zh-CN" altLang="en-US" sz="3600" b="1">
                <a:solidFill>
                  <a:srgbClr val="FF33CC"/>
                </a:solidFill>
                <a:ea typeface="方正硬笔楷书简体" pitchFamily="65" charset="-122"/>
              </a:rPr>
              <a:t>我触到荇藻和水的微凉</a:t>
            </a:r>
          </a:p>
          <a:p>
            <a:r>
              <a:rPr lang="zh-CN" altLang="en-US" sz="3600" b="1">
                <a:solidFill>
                  <a:srgbClr val="FF33CC"/>
                </a:solidFill>
                <a:ea typeface="方正硬笔楷书简体" pitchFamily="65" charset="-122"/>
              </a:rPr>
              <a:t>冷到彻骨</a:t>
            </a:r>
            <a:endParaRPr kumimoji="0" lang="zh-CN" altLang="en-US" sz="3600" b="1">
              <a:solidFill>
                <a:srgbClr val="FF33CC"/>
              </a:solidFill>
              <a:ea typeface="方正硬笔楷书简体" pitchFamily="65" charset="-122"/>
            </a:endParaRPr>
          </a:p>
          <a:p>
            <a:r>
              <a:rPr kumimoji="0" lang="zh-CN" altLang="en-US" sz="3600" b="1">
                <a:solidFill>
                  <a:srgbClr val="FF33CC"/>
                </a:solidFill>
                <a:ea typeface="方正硬笔楷书简体" pitchFamily="65" charset="-122"/>
              </a:rPr>
              <a:t>黄河的水夹泥沙在指间滑出</a:t>
            </a:r>
            <a:endParaRPr lang="zh-CN" altLang="en-US" sz="3600" b="1">
              <a:solidFill>
                <a:srgbClr val="FF33CC"/>
              </a:solidFill>
              <a:ea typeface="方正硬笔楷书简体" pitchFamily="65" charset="-122"/>
            </a:endParaRPr>
          </a:p>
          <a:p>
            <a:r>
              <a:rPr lang="zh-CN" altLang="en-US" sz="3600" b="1">
                <a:solidFill>
                  <a:srgbClr val="FF33CC"/>
                </a:solidFill>
                <a:ea typeface="方正硬笔楷书简体" pitchFamily="65" charset="-122"/>
              </a:rPr>
              <a:t>现在只有蓬蒿；</a:t>
            </a:r>
          </a:p>
          <a:p>
            <a:r>
              <a:rPr lang="zh-CN" altLang="en-US" sz="3600" b="1">
                <a:solidFill>
                  <a:srgbClr val="FF33CC"/>
                </a:solidFill>
                <a:ea typeface="方正硬笔楷书简体" pitchFamily="65" charset="-122"/>
              </a:rPr>
              <a:t>寂寞地憔悴</a:t>
            </a:r>
          </a:p>
          <a:p>
            <a:r>
              <a:rPr lang="zh-CN" altLang="en-US" sz="3600" b="1">
                <a:solidFill>
                  <a:srgbClr val="FF33CC"/>
                </a:solidFill>
                <a:ea typeface="方正硬笔楷书简体" pitchFamily="65" charset="-122"/>
              </a:rPr>
              <a:t>没有渔船</a:t>
            </a:r>
          </a:p>
        </p:txBody>
      </p:sp>
      <p:sp>
        <p:nvSpPr>
          <p:cNvPr id="112646" name="Rectangle 6"/>
          <p:cNvSpPr>
            <a:spLocks noChangeArrowheads="1"/>
          </p:cNvSpPr>
          <p:nvPr/>
        </p:nvSpPr>
        <p:spPr bwMode="auto">
          <a:xfrm>
            <a:off x="1476375" y="5229225"/>
            <a:ext cx="42608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4000" b="1">
                <a:solidFill>
                  <a:srgbClr val="0000FF"/>
                </a:solidFill>
                <a:ea typeface="方正启体简体" pitchFamily="65" charset="-122"/>
              </a:rPr>
              <a:t>一片衰败凄凉景象</a:t>
            </a:r>
          </a:p>
        </p:txBody>
      </p:sp>
      <p:sp>
        <p:nvSpPr>
          <p:cNvPr id="112648" name="AutoShape 8"/>
          <p:cNvSpPr>
            <a:spLocks noChangeArrowheads="1"/>
          </p:cNvSpPr>
          <p:nvPr/>
        </p:nvSpPr>
        <p:spPr bwMode="auto">
          <a:xfrm>
            <a:off x="3419475" y="4365625"/>
            <a:ext cx="720725" cy="503238"/>
          </a:xfrm>
          <a:prstGeom prst="downArrow">
            <a:avLst>
              <a:gd name="adj1" fmla="val 50000"/>
              <a:gd name="adj2"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12649" name="Text Box 9"/>
          <p:cNvSpPr txBox="1">
            <a:spLocks noChangeArrowheads="1"/>
          </p:cNvSpPr>
          <p:nvPr/>
        </p:nvSpPr>
        <p:spPr bwMode="auto">
          <a:xfrm>
            <a:off x="7631113" y="0"/>
            <a:ext cx="1512887" cy="613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6600" b="1">
                <a:ea typeface="隶书" pitchFamily="49" charset="-122"/>
              </a:rPr>
              <a:t>这是谁之过？</a:t>
            </a:r>
          </a:p>
        </p:txBody>
      </p:sp>
      <p:pic>
        <p:nvPicPr>
          <p:cNvPr id="112650" name="Picture 10" descr="09191792207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620713"/>
            <a:ext cx="5976937" cy="3671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1561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2644"/>
                                        </p:tgtEl>
                                        <p:attrNameLst>
                                          <p:attrName>style.visibility</p:attrName>
                                        </p:attrNameLst>
                                      </p:cBhvr>
                                      <p:to>
                                        <p:strVal val="visible"/>
                                      </p:to>
                                    </p:set>
                                    <p:animEffect transition="in" filter="wipe(down)">
                                      <p:cBhvr>
                                        <p:cTn id="7" dur="500"/>
                                        <p:tgtEl>
                                          <p:spTgt spid="1126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2645"/>
                                        </p:tgtEl>
                                        <p:attrNameLst>
                                          <p:attrName>style.visibility</p:attrName>
                                        </p:attrNameLst>
                                      </p:cBhvr>
                                      <p:to>
                                        <p:strVal val="visible"/>
                                      </p:to>
                                    </p:set>
                                    <p:animEffect transition="in" filter="wipe(down)">
                                      <p:cBhvr>
                                        <p:cTn id="12" dur="500"/>
                                        <p:tgtEl>
                                          <p:spTgt spid="1126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2648"/>
                                        </p:tgtEl>
                                        <p:attrNameLst>
                                          <p:attrName>style.visibility</p:attrName>
                                        </p:attrNameLst>
                                      </p:cBhvr>
                                      <p:to>
                                        <p:strVal val="visible"/>
                                      </p:to>
                                    </p:set>
                                    <p:animEffect transition="in" filter="wipe(down)">
                                      <p:cBhvr>
                                        <p:cTn id="17" dur="500"/>
                                        <p:tgtEl>
                                          <p:spTgt spid="11264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2646"/>
                                        </p:tgtEl>
                                        <p:attrNameLst>
                                          <p:attrName>style.visibility</p:attrName>
                                        </p:attrNameLst>
                                      </p:cBhvr>
                                      <p:to>
                                        <p:strVal val="visible"/>
                                      </p:to>
                                    </p:set>
                                    <p:animEffect transition="in" filter="wipe(down)">
                                      <p:cBhvr>
                                        <p:cTn id="22" dur="500"/>
                                        <p:tgtEl>
                                          <p:spTgt spid="11264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12650"/>
                                        </p:tgtEl>
                                        <p:attrNameLst>
                                          <p:attrName>style.visibility</p:attrName>
                                        </p:attrNameLst>
                                      </p:cBhvr>
                                      <p:to>
                                        <p:strVal val="visible"/>
                                      </p:to>
                                    </p:set>
                                    <p:animEffect transition="in" filter="blinds(horizontal)">
                                      <p:cBhvr>
                                        <p:cTn id="27" dur="500"/>
                                        <p:tgtEl>
                                          <p:spTgt spid="11265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2649"/>
                                        </p:tgtEl>
                                        <p:attrNameLst>
                                          <p:attrName>style.visibility</p:attrName>
                                        </p:attrNameLst>
                                      </p:cBhvr>
                                      <p:to>
                                        <p:strVal val="visible"/>
                                      </p:to>
                                    </p:set>
                                    <p:animEffect transition="in" filter="blinds(horizontal)">
                                      <p:cBhvr>
                                        <p:cTn id="32" dur="500"/>
                                        <p:tgtEl>
                                          <p:spTgt spid="112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p:bldP spid="112645" grpId="0"/>
      <p:bldP spid="112646" grpId="0"/>
      <p:bldP spid="112648" grpId="0" animBg="1"/>
      <p:bldP spid="1126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3" name="Picture 5" descr="b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4692" name="Text Box 4"/>
          <p:cNvSpPr txBox="1">
            <a:spLocks noChangeArrowheads="1"/>
          </p:cNvSpPr>
          <p:nvPr/>
        </p:nvSpPr>
        <p:spPr bwMode="auto">
          <a:xfrm>
            <a:off x="1042988" y="2420938"/>
            <a:ext cx="6840537" cy="2862322"/>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dirty="0" smtClean="0">
                <a:solidFill>
                  <a:srgbClr val="0000FF"/>
                </a:solidFill>
                <a:latin typeface="方正启体简体" pitchFamily="65" charset="-122"/>
                <a:ea typeface="方正启体简体" pitchFamily="65" charset="-122"/>
              </a:rPr>
              <a:t>以</a:t>
            </a:r>
            <a:r>
              <a:rPr lang="zh-CN" altLang="en-US" sz="4000" b="1" dirty="0" smtClean="0">
                <a:solidFill>
                  <a:srgbClr val="FF0000"/>
                </a:solidFill>
                <a:latin typeface="方正启体简体" pitchFamily="65" charset="-122"/>
                <a:ea typeface="方正启体简体" pitchFamily="65" charset="-122"/>
              </a:rPr>
              <a:t>手掌的感觉</a:t>
            </a:r>
            <a:r>
              <a:rPr lang="zh-CN" altLang="en-US" sz="4000" b="1" dirty="0" smtClean="0">
                <a:solidFill>
                  <a:srgbClr val="0000FF"/>
                </a:solidFill>
                <a:latin typeface="方正启体简体" pitchFamily="65" charset="-122"/>
                <a:ea typeface="方正启体简体" pitchFamily="65" charset="-122"/>
              </a:rPr>
              <a:t>为线索。</a:t>
            </a:r>
            <a:endParaRPr lang="en-US" altLang="zh-CN" sz="4000" b="1" dirty="0" smtClean="0">
              <a:solidFill>
                <a:srgbClr val="0000FF"/>
              </a:solidFill>
              <a:latin typeface="方正启体简体" pitchFamily="65" charset="-122"/>
              <a:ea typeface="方正启体简体" pitchFamily="65" charset="-122"/>
            </a:endParaRPr>
          </a:p>
          <a:p>
            <a:pPr>
              <a:spcBef>
                <a:spcPct val="50000"/>
              </a:spcBef>
            </a:pPr>
            <a:r>
              <a:rPr lang="zh-CN" altLang="en-US" sz="4000" b="1" dirty="0" smtClean="0">
                <a:solidFill>
                  <a:srgbClr val="0000FF"/>
                </a:solidFill>
                <a:latin typeface="方正启体简体" pitchFamily="65" charset="-122"/>
                <a:ea typeface="方正启体简体" pitchFamily="65" charset="-122"/>
              </a:rPr>
              <a:t>先是</a:t>
            </a:r>
            <a:r>
              <a:rPr lang="zh-CN" altLang="en-US" sz="4000" b="1" dirty="0" smtClean="0">
                <a:solidFill>
                  <a:srgbClr val="FF0000"/>
                </a:solidFill>
                <a:latin typeface="方正启体简体" pitchFamily="65" charset="-122"/>
                <a:ea typeface="方正启体简体" pitchFamily="65" charset="-122"/>
              </a:rPr>
              <a:t>凄楚忧愤，</a:t>
            </a:r>
            <a:r>
              <a:rPr lang="zh-CN" altLang="en-US" sz="4000" b="1" dirty="0" smtClean="0">
                <a:solidFill>
                  <a:srgbClr val="0000FF"/>
                </a:solidFill>
                <a:latin typeface="方正启体简体" pitchFamily="65" charset="-122"/>
                <a:ea typeface="方正启体简体" pitchFamily="65" charset="-122"/>
              </a:rPr>
              <a:t>转而</a:t>
            </a:r>
            <a:r>
              <a:rPr lang="zh-CN" altLang="en-US" sz="4000" b="1" dirty="0" smtClean="0">
                <a:solidFill>
                  <a:srgbClr val="FF0000"/>
                </a:solidFill>
                <a:latin typeface="方正启体简体" pitchFamily="65" charset="-122"/>
                <a:ea typeface="方正启体简体" pitchFamily="65" charset="-122"/>
              </a:rPr>
              <a:t>热切期盼</a:t>
            </a:r>
            <a:r>
              <a:rPr lang="zh-CN" altLang="en-US" sz="4000" b="1" dirty="0" smtClean="0">
                <a:solidFill>
                  <a:srgbClr val="0000FF"/>
                </a:solidFill>
                <a:latin typeface="方正启体简体" pitchFamily="65" charset="-122"/>
                <a:ea typeface="方正启体简体" pitchFamily="65" charset="-122"/>
              </a:rPr>
              <a:t>，对解放区寄于了民族复兴的</a:t>
            </a:r>
            <a:r>
              <a:rPr lang="zh-CN" altLang="en-US" sz="4000" b="1" dirty="0" smtClean="0">
                <a:solidFill>
                  <a:srgbClr val="FF0000"/>
                </a:solidFill>
                <a:latin typeface="方正启体简体" pitchFamily="65" charset="-122"/>
                <a:ea typeface="方正启体简体" pitchFamily="65" charset="-122"/>
              </a:rPr>
              <a:t>希望。</a:t>
            </a:r>
            <a:endParaRPr lang="en-US" altLang="zh-CN" sz="4000" b="1" dirty="0">
              <a:solidFill>
                <a:srgbClr val="FF0000"/>
              </a:solidFill>
              <a:latin typeface="方正启体简体" pitchFamily="65" charset="-122"/>
              <a:ea typeface="方正启体简体" pitchFamily="65" charset="-122"/>
            </a:endParaRPr>
          </a:p>
        </p:txBody>
      </p:sp>
      <p:sp>
        <p:nvSpPr>
          <p:cNvPr id="114695" name="Text Box 7"/>
          <p:cNvSpPr txBox="1">
            <a:spLocks noChangeArrowheads="1"/>
          </p:cNvSpPr>
          <p:nvPr/>
        </p:nvSpPr>
        <p:spPr bwMode="auto">
          <a:xfrm>
            <a:off x="900113" y="620713"/>
            <a:ext cx="770413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dirty="0" smtClean="0">
                <a:latin typeface="隶书" pitchFamily="49" charset="-122"/>
                <a:ea typeface="隶书" pitchFamily="49" charset="-122"/>
              </a:rPr>
              <a:t>说说诗人用“残损的手掌”摸索祖国大地时情感变化。</a:t>
            </a:r>
            <a:endParaRPr lang="en-US" altLang="zh-CN" sz="4000" b="1" dirty="0">
              <a:latin typeface="隶书" pitchFamily="49" charset="-122"/>
              <a:ea typeface="隶书" pitchFamily="49" charset="-122"/>
            </a:endParaRPr>
          </a:p>
        </p:txBody>
      </p:sp>
    </p:spTree>
    <p:extLst>
      <p:ext uri="{BB962C8B-B14F-4D97-AF65-F5344CB8AC3E}">
        <p14:creationId xmlns:p14="http://schemas.microsoft.com/office/powerpoint/2010/main" val="38227742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4695"/>
                                        </p:tgtEl>
                                        <p:attrNameLst>
                                          <p:attrName>style.visibility</p:attrName>
                                        </p:attrNameLst>
                                      </p:cBhvr>
                                      <p:to>
                                        <p:strVal val="visible"/>
                                      </p:to>
                                    </p:set>
                                    <p:animEffect transition="in" filter="blinds(horizontal)">
                                      <p:cBhvr>
                                        <p:cTn id="7" dur="500"/>
                                        <p:tgtEl>
                                          <p:spTgt spid="1146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4692"/>
                                        </p:tgtEl>
                                        <p:attrNameLst>
                                          <p:attrName>style.visibility</p:attrName>
                                        </p:attrNameLst>
                                      </p:cBhvr>
                                      <p:to>
                                        <p:strVal val="visible"/>
                                      </p:to>
                                    </p:set>
                                    <p:animEffect transition="in" filter="dissolve">
                                      <p:cBhvr>
                                        <p:cTn id="12" dur="500"/>
                                        <p:tgtEl>
                                          <p:spTgt spid="114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2" grpId="0"/>
      <p:bldP spid="11469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8" name="Rectangle 4"/>
          <p:cNvSpPr>
            <a:spLocks noChangeArrowheads="1"/>
          </p:cNvSpPr>
          <p:nvPr/>
        </p:nvSpPr>
        <p:spPr bwMode="auto">
          <a:xfrm>
            <a:off x="1619250" y="0"/>
            <a:ext cx="311785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5400">
                <a:solidFill>
                  <a:srgbClr val="FF00FF"/>
                </a:solidFill>
                <a:latin typeface="Arial" charset="0"/>
                <a:ea typeface="华文行楷" pitchFamily="2" charset="-122"/>
              </a:rPr>
              <a:t>赏析</a:t>
            </a:r>
            <a:r>
              <a:rPr kumimoji="0" lang="en-US" altLang="zh-CN" sz="5400">
                <a:solidFill>
                  <a:srgbClr val="FF00FF"/>
                </a:solidFill>
                <a:latin typeface="Arial" charset="0"/>
                <a:ea typeface="华文行楷" pitchFamily="2" charset="-122"/>
              </a:rPr>
              <a:t>·</a:t>
            </a:r>
            <a:r>
              <a:rPr kumimoji="0" lang="zh-CN" altLang="en-US" sz="5400">
                <a:solidFill>
                  <a:srgbClr val="FF00FF"/>
                </a:solidFill>
                <a:latin typeface="Arial" charset="0"/>
                <a:ea typeface="华文行楷" pitchFamily="2" charset="-122"/>
              </a:rPr>
              <a:t>探究</a:t>
            </a:r>
          </a:p>
        </p:txBody>
      </p:sp>
      <p:sp>
        <p:nvSpPr>
          <p:cNvPr id="139269" name="Text Box 5"/>
          <p:cNvSpPr txBox="1">
            <a:spLocks noChangeArrowheads="1"/>
          </p:cNvSpPr>
          <p:nvPr/>
        </p:nvSpPr>
        <p:spPr bwMode="auto">
          <a:xfrm>
            <a:off x="236446" y="1052736"/>
            <a:ext cx="864235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en-US" altLang="zh-CN" sz="2800" dirty="0" smtClean="0">
                <a:solidFill>
                  <a:srgbClr val="6600CC"/>
                </a:solidFill>
                <a:latin typeface="黑体" pitchFamily="2" charset="-122"/>
                <a:ea typeface="黑体" pitchFamily="2" charset="-122"/>
              </a:rPr>
              <a:t>1</a:t>
            </a:r>
            <a:r>
              <a:rPr kumimoji="0" lang="zh-CN" altLang="en-US" sz="2800" dirty="0" smtClean="0">
                <a:solidFill>
                  <a:srgbClr val="6600CC"/>
                </a:solidFill>
                <a:latin typeface="黑体" pitchFamily="2" charset="-122"/>
                <a:ea typeface="黑体" pitchFamily="2" charset="-122"/>
              </a:rPr>
              <a:t>、读</a:t>
            </a:r>
            <a:r>
              <a:rPr kumimoji="0" lang="zh-CN" altLang="en-US" sz="2800" dirty="0">
                <a:solidFill>
                  <a:srgbClr val="6600CC"/>
                </a:solidFill>
                <a:latin typeface="Arial"/>
                <a:ea typeface="黑体" pitchFamily="2" charset="-122"/>
              </a:rPr>
              <a:t>“</a:t>
            </a:r>
            <a:r>
              <a:rPr kumimoji="0" lang="zh-CN" altLang="en-US" sz="2800" dirty="0">
                <a:solidFill>
                  <a:srgbClr val="6600CC"/>
                </a:solidFill>
                <a:latin typeface="黑体" pitchFamily="2" charset="-122"/>
                <a:ea typeface="黑体" pitchFamily="2" charset="-122"/>
              </a:rPr>
              <a:t>我用残损的手掌轻抚，像恋人的柔发，婴孩手中乳</a:t>
            </a:r>
            <a:r>
              <a:rPr kumimoji="0" lang="zh-CN" altLang="en-US" sz="2800" dirty="0">
                <a:solidFill>
                  <a:srgbClr val="6600CC"/>
                </a:solidFill>
                <a:latin typeface="Arial"/>
                <a:ea typeface="黑体" pitchFamily="2" charset="-122"/>
              </a:rPr>
              <a:t>”</a:t>
            </a:r>
            <a:r>
              <a:rPr kumimoji="0" lang="zh-CN" altLang="en-US" sz="2800" dirty="0">
                <a:solidFill>
                  <a:srgbClr val="6600CC"/>
                </a:solidFill>
                <a:latin typeface="黑体" pitchFamily="2" charset="-122"/>
                <a:ea typeface="黑体" pitchFamily="2" charset="-122"/>
              </a:rPr>
              <a:t>一句，这是诗中第二次出现</a:t>
            </a:r>
            <a:r>
              <a:rPr kumimoji="0" lang="zh-CN" altLang="en-US" sz="2800" dirty="0">
                <a:solidFill>
                  <a:srgbClr val="6600CC"/>
                </a:solidFill>
                <a:latin typeface="Arial"/>
                <a:ea typeface="黑体" pitchFamily="2" charset="-122"/>
              </a:rPr>
              <a:t>“</a:t>
            </a:r>
            <a:r>
              <a:rPr kumimoji="0" lang="zh-CN" altLang="en-US" sz="2800" dirty="0">
                <a:solidFill>
                  <a:srgbClr val="6600CC"/>
                </a:solidFill>
                <a:latin typeface="黑体" pitchFamily="2" charset="-122"/>
                <a:ea typeface="黑体" pitchFamily="2" charset="-122"/>
              </a:rPr>
              <a:t>我用残损的手掌</a:t>
            </a:r>
            <a:r>
              <a:rPr kumimoji="0" lang="zh-CN" altLang="en-US" sz="2800" dirty="0">
                <a:solidFill>
                  <a:srgbClr val="6600CC"/>
                </a:solidFill>
                <a:latin typeface="Arial"/>
                <a:ea typeface="黑体" pitchFamily="2" charset="-122"/>
              </a:rPr>
              <a:t>”</a:t>
            </a:r>
            <a:r>
              <a:rPr kumimoji="0" lang="zh-CN" altLang="en-US" sz="2800" dirty="0">
                <a:solidFill>
                  <a:srgbClr val="6600CC"/>
                </a:solidFill>
                <a:latin typeface="黑体" pitchFamily="2" charset="-122"/>
                <a:ea typeface="黑体" pitchFamily="2" charset="-122"/>
              </a:rPr>
              <a:t>，</a:t>
            </a:r>
            <a:r>
              <a:rPr kumimoji="0" lang="zh-CN" altLang="en-US" sz="2800" dirty="0">
                <a:solidFill>
                  <a:srgbClr val="FF0000"/>
                </a:solidFill>
                <a:latin typeface="黑体" pitchFamily="2" charset="-122"/>
                <a:ea typeface="黑体" pitchFamily="2" charset="-122"/>
              </a:rPr>
              <a:t>有什么作用？</a:t>
            </a:r>
            <a:r>
              <a:rPr kumimoji="0" lang="zh-CN" altLang="en-US" sz="2800" dirty="0">
                <a:solidFill>
                  <a:srgbClr val="6600CC"/>
                </a:solidFill>
                <a:latin typeface="Arial"/>
                <a:ea typeface="黑体" pitchFamily="2" charset="-122"/>
              </a:rPr>
              <a:t>“</a:t>
            </a:r>
            <a:r>
              <a:rPr kumimoji="0" lang="zh-CN" altLang="en-US" sz="2800" dirty="0">
                <a:solidFill>
                  <a:srgbClr val="6600CC"/>
                </a:solidFill>
                <a:latin typeface="黑体" pitchFamily="2" charset="-122"/>
                <a:ea typeface="黑体" pitchFamily="2" charset="-122"/>
              </a:rPr>
              <a:t>恋人的柔发</a:t>
            </a:r>
            <a:r>
              <a:rPr kumimoji="0" lang="zh-CN" altLang="en-US" sz="2800" dirty="0">
                <a:solidFill>
                  <a:srgbClr val="6600CC"/>
                </a:solidFill>
                <a:latin typeface="Arial"/>
                <a:ea typeface="黑体" pitchFamily="2" charset="-122"/>
              </a:rPr>
              <a:t>”“</a:t>
            </a:r>
            <a:r>
              <a:rPr kumimoji="0" lang="zh-CN" altLang="en-US" sz="2800" dirty="0">
                <a:solidFill>
                  <a:srgbClr val="6600CC"/>
                </a:solidFill>
                <a:latin typeface="黑体" pitchFamily="2" charset="-122"/>
                <a:ea typeface="黑体" pitchFamily="2" charset="-122"/>
              </a:rPr>
              <a:t>婴孩手中乳</a:t>
            </a:r>
            <a:r>
              <a:rPr kumimoji="0" lang="zh-CN" altLang="en-US" sz="2800" dirty="0">
                <a:solidFill>
                  <a:srgbClr val="6600CC"/>
                </a:solidFill>
                <a:latin typeface="Arial"/>
                <a:ea typeface="黑体" pitchFamily="2" charset="-122"/>
              </a:rPr>
              <a:t>”</a:t>
            </a:r>
            <a:r>
              <a:rPr kumimoji="0" lang="zh-CN" altLang="en-US" sz="2800" dirty="0">
                <a:solidFill>
                  <a:srgbClr val="6600CC"/>
                </a:solidFill>
                <a:latin typeface="黑体" pitchFamily="2" charset="-122"/>
                <a:ea typeface="黑体" pitchFamily="2" charset="-122"/>
              </a:rPr>
              <a:t>这两个意象选用得恰如其分，你认为</a:t>
            </a:r>
            <a:r>
              <a:rPr kumimoji="0" lang="zh-CN" altLang="en-US" sz="2800" dirty="0">
                <a:solidFill>
                  <a:srgbClr val="FF0000"/>
                </a:solidFill>
                <a:latin typeface="黑体" pitchFamily="2" charset="-122"/>
                <a:ea typeface="黑体" pitchFamily="2" charset="-122"/>
              </a:rPr>
              <a:t>好在哪里？</a:t>
            </a:r>
          </a:p>
        </p:txBody>
      </p:sp>
      <p:sp>
        <p:nvSpPr>
          <p:cNvPr id="139270" name="Text Box 6"/>
          <p:cNvSpPr txBox="1">
            <a:spLocks noChangeArrowheads="1"/>
          </p:cNvSpPr>
          <p:nvPr/>
        </p:nvSpPr>
        <p:spPr bwMode="auto">
          <a:xfrm>
            <a:off x="794317" y="3140968"/>
            <a:ext cx="6840538" cy="3077766"/>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400" dirty="0" smtClean="0">
                <a:solidFill>
                  <a:srgbClr val="FF0000"/>
                </a:solidFill>
                <a:latin typeface="Arial" charset="0"/>
                <a:ea typeface="黑体" pitchFamily="2" charset="-122"/>
              </a:rPr>
              <a:t>作用：</a:t>
            </a:r>
            <a:r>
              <a:rPr kumimoji="0" lang="zh-CN" altLang="en-US" sz="2800" dirty="0" smtClean="0">
                <a:solidFill>
                  <a:srgbClr val="FF0000"/>
                </a:solidFill>
                <a:latin typeface="Arial" charset="0"/>
                <a:ea typeface="黑体" pitchFamily="2" charset="-122"/>
              </a:rPr>
              <a:t>强调</a:t>
            </a:r>
            <a:r>
              <a:rPr kumimoji="0" lang="zh-CN" altLang="en-US" sz="2800" dirty="0">
                <a:solidFill>
                  <a:srgbClr val="FF0000"/>
                </a:solidFill>
                <a:latin typeface="Arial" charset="0"/>
                <a:ea typeface="黑体" pitchFamily="2" charset="-122"/>
              </a:rPr>
              <a:t>。</a:t>
            </a:r>
            <a:r>
              <a:rPr kumimoji="0" lang="zh-CN" altLang="en-US" sz="2800" dirty="0">
                <a:solidFill>
                  <a:schemeClr val="tx2"/>
                </a:solidFill>
                <a:latin typeface="Arial" charset="0"/>
                <a:ea typeface="黑体" pitchFamily="2" charset="-122"/>
              </a:rPr>
              <a:t>因爱国而受到敌人迫害的“我”在这块温暖明朗的土地上找到了安慰。</a:t>
            </a:r>
          </a:p>
          <a:p>
            <a:pPr>
              <a:spcBef>
                <a:spcPct val="50000"/>
              </a:spcBef>
            </a:pPr>
            <a:r>
              <a:rPr kumimoji="0" lang="zh-CN" altLang="en-US" sz="4400" dirty="0" smtClean="0">
                <a:solidFill>
                  <a:schemeClr val="tx2"/>
                </a:solidFill>
                <a:latin typeface="Arial" charset="0"/>
                <a:ea typeface="黑体" pitchFamily="2" charset="-122"/>
              </a:rPr>
              <a:t>好处：</a:t>
            </a:r>
            <a:r>
              <a:rPr kumimoji="0" lang="zh-CN" altLang="en-US" sz="2800" dirty="0" smtClean="0">
                <a:solidFill>
                  <a:schemeClr val="tx2"/>
                </a:solidFill>
                <a:latin typeface="Arial" charset="0"/>
                <a:ea typeface="黑体" pitchFamily="2" charset="-122"/>
              </a:rPr>
              <a:t>这</a:t>
            </a:r>
            <a:r>
              <a:rPr kumimoji="0" lang="zh-CN" altLang="en-US" sz="2800" dirty="0">
                <a:solidFill>
                  <a:schemeClr val="tx2"/>
                </a:solidFill>
                <a:latin typeface="Arial" charset="0"/>
                <a:ea typeface="黑体" pitchFamily="2" charset="-122"/>
              </a:rPr>
              <a:t>两个</a:t>
            </a:r>
            <a:r>
              <a:rPr kumimoji="0" lang="zh-CN" altLang="en-US" sz="2800" dirty="0" smtClean="0">
                <a:solidFill>
                  <a:schemeClr val="tx2"/>
                </a:solidFill>
                <a:latin typeface="Arial" charset="0"/>
                <a:ea typeface="黑体" pitchFamily="2" charset="-122"/>
              </a:rPr>
              <a:t>意象</a:t>
            </a:r>
            <a:r>
              <a:rPr lang="zh-CN" altLang="en-US" sz="2800" dirty="0">
                <a:solidFill>
                  <a:schemeClr val="tx2"/>
                </a:solidFill>
                <a:latin typeface="Arial" charset="0"/>
                <a:ea typeface="黑体" pitchFamily="2" charset="-122"/>
              </a:rPr>
              <a:t>用</a:t>
            </a:r>
            <a:r>
              <a:rPr lang="zh-CN" altLang="en-US" sz="2800" dirty="0" smtClean="0">
                <a:solidFill>
                  <a:schemeClr val="tx2"/>
                </a:solidFill>
                <a:latin typeface="Arial" charset="0"/>
                <a:ea typeface="黑体" pitchFamily="2" charset="-122"/>
              </a:rPr>
              <a:t>得恰如其分，</a:t>
            </a:r>
            <a:r>
              <a:rPr lang="zh-CN" altLang="en-US" sz="2800" dirty="0" smtClean="0">
                <a:solidFill>
                  <a:srgbClr val="FF0000"/>
                </a:solidFill>
                <a:latin typeface="Arial" charset="0"/>
                <a:ea typeface="黑体" pitchFamily="2" charset="-122"/>
              </a:rPr>
              <a:t>唤起了人的生命中最亲切的感动。</a:t>
            </a:r>
            <a:endParaRPr kumimoji="0" lang="zh-CN" altLang="en-US" sz="2800" dirty="0">
              <a:solidFill>
                <a:srgbClr val="FF0000"/>
              </a:solidFill>
              <a:latin typeface="Arial" charset="0"/>
              <a:ea typeface="黑体" pitchFamily="2" charset="-122"/>
            </a:endParaRPr>
          </a:p>
        </p:txBody>
      </p:sp>
    </p:spTree>
    <p:extLst>
      <p:ext uri="{BB962C8B-B14F-4D97-AF65-F5344CB8AC3E}">
        <p14:creationId xmlns:p14="http://schemas.microsoft.com/office/powerpoint/2010/main" val="15312875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926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39270"/>
                                        </p:tgtEl>
                                        <p:attrNameLst>
                                          <p:attrName>style.visibility</p:attrName>
                                        </p:attrNameLst>
                                      </p:cBhvr>
                                      <p:to>
                                        <p:strVal val="visible"/>
                                      </p:to>
                                    </p:set>
                                    <p:animEffect transition="in" filter="fade">
                                      <p:cBhvr>
                                        <p:cTn id="11" dur="2000"/>
                                        <p:tgtEl>
                                          <p:spTgt spid="139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9" grpId="0"/>
      <p:bldP spid="13927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ext Box 2"/>
          <p:cNvSpPr txBox="1">
            <a:spLocks noChangeArrowheads="1"/>
          </p:cNvSpPr>
          <p:nvPr/>
        </p:nvSpPr>
        <p:spPr bwMode="auto">
          <a:xfrm>
            <a:off x="323850" y="1052513"/>
            <a:ext cx="8424863"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kumimoji="0" lang="zh-CN" altLang="zh-CN" sz="5400">
              <a:latin typeface="Arial" charset="0"/>
              <a:ea typeface="华文隶书" pitchFamily="2" charset="-122"/>
            </a:endParaRPr>
          </a:p>
        </p:txBody>
      </p:sp>
      <p:sp>
        <p:nvSpPr>
          <p:cNvPr id="141315" name="Rectangle 3"/>
          <p:cNvSpPr>
            <a:spLocks noChangeArrowheads="1"/>
          </p:cNvSpPr>
          <p:nvPr/>
        </p:nvSpPr>
        <p:spPr bwMode="auto">
          <a:xfrm>
            <a:off x="1042988" y="333375"/>
            <a:ext cx="311785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5400">
                <a:solidFill>
                  <a:srgbClr val="FF00FF"/>
                </a:solidFill>
                <a:latin typeface="Arial" charset="0"/>
                <a:ea typeface="华文行楷" pitchFamily="2" charset="-122"/>
              </a:rPr>
              <a:t>赏析</a:t>
            </a:r>
            <a:r>
              <a:rPr kumimoji="0" lang="en-US" altLang="zh-CN" sz="5400">
                <a:solidFill>
                  <a:srgbClr val="FF00FF"/>
                </a:solidFill>
                <a:latin typeface="Arial" charset="0"/>
                <a:ea typeface="华文行楷" pitchFamily="2" charset="-122"/>
              </a:rPr>
              <a:t>·</a:t>
            </a:r>
            <a:r>
              <a:rPr kumimoji="0" lang="zh-CN" altLang="en-US" sz="5400">
                <a:solidFill>
                  <a:srgbClr val="FF00FF"/>
                </a:solidFill>
                <a:latin typeface="Arial" charset="0"/>
                <a:ea typeface="华文行楷" pitchFamily="2" charset="-122"/>
              </a:rPr>
              <a:t>探究</a:t>
            </a:r>
          </a:p>
        </p:txBody>
      </p:sp>
      <p:sp>
        <p:nvSpPr>
          <p:cNvPr id="141316" name="Text Box 4"/>
          <p:cNvSpPr txBox="1">
            <a:spLocks noChangeArrowheads="1"/>
          </p:cNvSpPr>
          <p:nvPr/>
        </p:nvSpPr>
        <p:spPr bwMode="auto">
          <a:xfrm>
            <a:off x="395288" y="1484313"/>
            <a:ext cx="712787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dirty="0">
                <a:solidFill>
                  <a:srgbClr val="6600CC"/>
                </a:solidFill>
                <a:latin typeface="黑体" pitchFamily="2" charset="-122"/>
                <a:ea typeface="黑体" pitchFamily="2" charset="-122"/>
              </a:rPr>
              <a:t>2</a:t>
            </a:r>
            <a:r>
              <a:rPr kumimoji="0" lang="zh-CN" altLang="en-US" sz="3200" dirty="0" smtClean="0">
                <a:solidFill>
                  <a:srgbClr val="6600CC"/>
                </a:solidFill>
                <a:latin typeface="黑体" pitchFamily="2" charset="-122"/>
                <a:ea typeface="黑体" pitchFamily="2" charset="-122"/>
              </a:rPr>
              <a:t>、</a:t>
            </a:r>
            <a:r>
              <a:rPr kumimoji="0" lang="zh-CN" altLang="en-US" sz="3200" dirty="0">
                <a:solidFill>
                  <a:srgbClr val="6600CC"/>
                </a:solidFill>
                <a:latin typeface="Arial"/>
                <a:ea typeface="黑体" pitchFamily="2" charset="-122"/>
              </a:rPr>
              <a:t>“</a:t>
            </a:r>
            <a:r>
              <a:rPr kumimoji="0" lang="zh-CN" altLang="en-US" sz="3200" dirty="0">
                <a:solidFill>
                  <a:srgbClr val="6600CC"/>
                </a:solidFill>
                <a:latin typeface="黑体" pitchFamily="2" charset="-122"/>
                <a:ea typeface="黑体" pitchFamily="2" charset="-122"/>
              </a:rPr>
              <a:t>因为只有那里我们不像牲口一样活，</a:t>
            </a:r>
            <a:r>
              <a:rPr kumimoji="0" lang="en-US" altLang="zh-CN" sz="3200" dirty="0">
                <a:solidFill>
                  <a:srgbClr val="6600CC"/>
                </a:solidFill>
                <a:latin typeface="黑体" pitchFamily="2" charset="-122"/>
                <a:ea typeface="黑体" pitchFamily="2" charset="-122"/>
              </a:rPr>
              <a:t>/</a:t>
            </a:r>
            <a:r>
              <a:rPr kumimoji="0" lang="zh-CN" altLang="en-US" sz="3200" dirty="0">
                <a:solidFill>
                  <a:srgbClr val="6600CC"/>
                </a:solidFill>
                <a:latin typeface="黑体" pitchFamily="2" charset="-122"/>
                <a:ea typeface="黑体" pitchFamily="2" charset="-122"/>
              </a:rPr>
              <a:t>蝼蚁一样死</a:t>
            </a:r>
            <a:r>
              <a:rPr kumimoji="0" lang="en-US" altLang="zh-CN" sz="3200" dirty="0">
                <a:solidFill>
                  <a:srgbClr val="6600CC"/>
                </a:solidFill>
                <a:latin typeface="Arial"/>
                <a:ea typeface="黑体" pitchFamily="2" charset="-122"/>
              </a:rPr>
              <a:t>……”</a:t>
            </a:r>
            <a:r>
              <a:rPr kumimoji="0" lang="zh-CN" altLang="en-US" sz="3200" dirty="0">
                <a:solidFill>
                  <a:srgbClr val="6600CC"/>
                </a:solidFill>
                <a:latin typeface="黑体" pitchFamily="2" charset="-122"/>
                <a:ea typeface="黑体" pitchFamily="2" charset="-122"/>
              </a:rPr>
              <a:t>用了什么修辞方法？起了什么作用？</a:t>
            </a:r>
          </a:p>
        </p:txBody>
      </p:sp>
      <p:sp>
        <p:nvSpPr>
          <p:cNvPr id="141317" name="Text Box 5"/>
          <p:cNvSpPr txBox="1">
            <a:spLocks noChangeArrowheads="1"/>
          </p:cNvSpPr>
          <p:nvPr/>
        </p:nvSpPr>
        <p:spPr bwMode="auto">
          <a:xfrm>
            <a:off x="468313" y="3213100"/>
            <a:ext cx="8424862" cy="1077218"/>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2800" dirty="0">
                <a:solidFill>
                  <a:srgbClr val="000000"/>
                </a:solidFill>
                <a:latin typeface="Arial" charset="0"/>
                <a:ea typeface="黑体" pitchFamily="2" charset="-122"/>
              </a:rPr>
              <a:t>比喻。是用水深火热的沦陷区</a:t>
            </a:r>
            <a:r>
              <a:rPr kumimoji="0" lang="zh-CN" altLang="en-US" sz="3600" dirty="0">
                <a:solidFill>
                  <a:srgbClr val="FF0066"/>
                </a:solidFill>
                <a:latin typeface="Arial" charset="0"/>
                <a:ea typeface="黑体" pitchFamily="2" charset="-122"/>
              </a:rPr>
              <a:t>反衬</a:t>
            </a:r>
            <a:r>
              <a:rPr kumimoji="0" lang="zh-CN" altLang="en-US" sz="2800" dirty="0">
                <a:latin typeface="Arial" charset="0"/>
                <a:ea typeface="黑体" pitchFamily="2" charset="-122"/>
              </a:rPr>
              <a:t>解放区</a:t>
            </a:r>
            <a:r>
              <a:rPr kumimoji="0" lang="en-US" altLang="zh-CN" sz="2800" dirty="0" smtClean="0">
                <a:latin typeface="Arial" charset="0"/>
                <a:ea typeface="黑体" pitchFamily="2" charset="-122"/>
              </a:rPr>
              <a:t>——</a:t>
            </a:r>
            <a:r>
              <a:rPr lang="zh-CN" altLang="en-US" sz="2800" dirty="0" smtClean="0">
                <a:latin typeface="Arial" charset="0"/>
                <a:ea typeface="黑体" pitchFamily="2" charset="-122"/>
              </a:rPr>
              <a:t>对解放区的真挚感情，对祖国未来寄予了热切希望。</a:t>
            </a:r>
            <a:endParaRPr kumimoji="0" lang="zh-CN" altLang="en-US" sz="2800" dirty="0">
              <a:latin typeface="Arial" charset="0"/>
              <a:ea typeface="黑体" pitchFamily="2" charset="-122"/>
            </a:endParaRPr>
          </a:p>
        </p:txBody>
      </p:sp>
    </p:spTree>
    <p:extLst>
      <p:ext uri="{BB962C8B-B14F-4D97-AF65-F5344CB8AC3E}">
        <p14:creationId xmlns:p14="http://schemas.microsoft.com/office/powerpoint/2010/main" val="38441832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141314">
                                            <p:txEl>
                                              <p:pRg st="0" end="0"/>
                                            </p:txEl>
                                          </p:spTgt>
                                        </p:tgtEl>
                                        <p:attrNameLst>
                                          <p:attrName>style.visibility</p:attrName>
                                        </p:attrNameLst>
                                      </p:cBhvr>
                                      <p:to>
                                        <p:strVal val="visible"/>
                                      </p:to>
                                    </p:set>
                                    <p:animEffect transition="in" filter="blinds(horizontal)">
                                      <p:cBhvr>
                                        <p:cTn id="7" dur="500"/>
                                        <p:tgtEl>
                                          <p:spTgt spid="1413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41317"/>
                                        </p:tgtEl>
                                        <p:attrNameLst>
                                          <p:attrName>style.visibility</p:attrName>
                                        </p:attrNameLst>
                                      </p:cBhvr>
                                      <p:to>
                                        <p:strVal val="visible"/>
                                      </p:to>
                                    </p:set>
                                    <p:animEffect transition="in" filter="barn(inHorizontal)">
                                      <p:cBhvr>
                                        <p:cTn id="12" dur="500"/>
                                        <p:tgtEl>
                                          <p:spTgt spid="141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4" grpId="0" build="p"/>
      <p:bldP spid="1413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Text Box 3"/>
          <p:cNvSpPr txBox="1">
            <a:spLocks noChangeArrowheads="1"/>
          </p:cNvSpPr>
          <p:nvPr/>
        </p:nvSpPr>
        <p:spPr bwMode="auto">
          <a:xfrm>
            <a:off x="0" y="1752600"/>
            <a:ext cx="671513"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sz="3200" b="1"/>
              <a:t>我用残损的手掌</a:t>
            </a:r>
          </a:p>
        </p:txBody>
      </p:sp>
      <p:sp>
        <p:nvSpPr>
          <p:cNvPr id="142340" name="Text Box 4"/>
          <p:cNvSpPr txBox="1">
            <a:spLocks noChangeArrowheads="1"/>
          </p:cNvSpPr>
          <p:nvPr/>
        </p:nvSpPr>
        <p:spPr bwMode="auto">
          <a:xfrm>
            <a:off x="685800" y="1600200"/>
            <a:ext cx="671513"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sz="3200" b="1">
                <a:solidFill>
                  <a:srgbClr val="FF0066"/>
                </a:solidFill>
              </a:rPr>
              <a:t>摸索</a:t>
            </a:r>
            <a:r>
              <a:rPr lang="zh-CN" altLang="en-US" sz="3200" b="1">
                <a:solidFill>
                  <a:srgbClr val="6600CC"/>
                </a:solidFill>
              </a:rPr>
              <a:t>这广大的土地</a:t>
            </a:r>
          </a:p>
        </p:txBody>
      </p:sp>
      <p:sp>
        <p:nvSpPr>
          <p:cNvPr id="142341" name="AutoShape 5"/>
          <p:cNvSpPr>
            <a:spLocks/>
          </p:cNvSpPr>
          <p:nvPr/>
        </p:nvSpPr>
        <p:spPr bwMode="auto">
          <a:xfrm>
            <a:off x="1371600" y="914400"/>
            <a:ext cx="381000" cy="5257800"/>
          </a:xfrm>
          <a:prstGeom prst="leftBrace">
            <a:avLst>
              <a:gd name="adj1" fmla="val 115000"/>
              <a:gd name="adj2" fmla="val 50000"/>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3200" b="1">
              <a:solidFill>
                <a:schemeClr val="accent2"/>
              </a:solidFill>
            </a:endParaRPr>
          </a:p>
        </p:txBody>
      </p:sp>
      <p:sp>
        <p:nvSpPr>
          <p:cNvPr id="142342" name="Text Box 6"/>
          <p:cNvSpPr txBox="1">
            <a:spLocks noChangeArrowheads="1"/>
          </p:cNvSpPr>
          <p:nvPr/>
        </p:nvSpPr>
        <p:spPr bwMode="auto">
          <a:xfrm>
            <a:off x="1600200" y="1600200"/>
            <a:ext cx="1447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006600"/>
                </a:solidFill>
              </a:rPr>
              <a:t>沦陷区</a:t>
            </a:r>
          </a:p>
        </p:txBody>
      </p:sp>
      <p:sp>
        <p:nvSpPr>
          <p:cNvPr id="142343" name="Text Box 7"/>
          <p:cNvSpPr txBox="1">
            <a:spLocks noChangeArrowheads="1"/>
          </p:cNvSpPr>
          <p:nvPr/>
        </p:nvSpPr>
        <p:spPr bwMode="auto">
          <a:xfrm>
            <a:off x="1905000" y="4953000"/>
            <a:ext cx="1600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006600"/>
                </a:solidFill>
              </a:rPr>
              <a:t>解放区</a:t>
            </a:r>
          </a:p>
        </p:txBody>
      </p:sp>
      <p:sp>
        <p:nvSpPr>
          <p:cNvPr id="142344" name="AutoShape 8"/>
          <p:cNvSpPr>
            <a:spLocks/>
          </p:cNvSpPr>
          <p:nvPr/>
        </p:nvSpPr>
        <p:spPr bwMode="auto">
          <a:xfrm>
            <a:off x="3276600" y="1295400"/>
            <a:ext cx="304800" cy="1371600"/>
          </a:xfrm>
          <a:prstGeom prst="leftBracket">
            <a:avLst>
              <a:gd name="adj" fmla="val 37500"/>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3200" b="1"/>
          </a:p>
        </p:txBody>
      </p:sp>
      <p:sp>
        <p:nvSpPr>
          <p:cNvPr id="142345" name="Text Box 9"/>
          <p:cNvSpPr txBox="1">
            <a:spLocks noChangeArrowheads="1"/>
          </p:cNvSpPr>
          <p:nvPr/>
        </p:nvSpPr>
        <p:spPr bwMode="auto">
          <a:xfrm>
            <a:off x="3962400" y="381000"/>
            <a:ext cx="1219200" cy="588963"/>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990000"/>
                </a:solidFill>
              </a:rPr>
              <a:t>灰烬</a:t>
            </a:r>
          </a:p>
        </p:txBody>
      </p:sp>
      <p:sp>
        <p:nvSpPr>
          <p:cNvPr id="142346" name="Text Box 10"/>
          <p:cNvSpPr txBox="1">
            <a:spLocks noChangeArrowheads="1"/>
          </p:cNvSpPr>
          <p:nvPr/>
        </p:nvSpPr>
        <p:spPr bwMode="auto">
          <a:xfrm>
            <a:off x="3810000" y="1066800"/>
            <a:ext cx="1447800" cy="588963"/>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990000"/>
                </a:solidFill>
              </a:rPr>
              <a:t>血和泥</a:t>
            </a:r>
          </a:p>
        </p:txBody>
      </p:sp>
      <p:sp>
        <p:nvSpPr>
          <p:cNvPr id="142347" name="AutoShape 11"/>
          <p:cNvSpPr>
            <a:spLocks/>
          </p:cNvSpPr>
          <p:nvPr/>
        </p:nvSpPr>
        <p:spPr bwMode="auto">
          <a:xfrm>
            <a:off x="3505200" y="4495800"/>
            <a:ext cx="152400" cy="1447800"/>
          </a:xfrm>
          <a:prstGeom prst="leftBracket">
            <a:avLst>
              <a:gd name="adj" fmla="val 79167"/>
            </a:avLst>
          </a:pr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3200" b="1"/>
          </a:p>
        </p:txBody>
      </p:sp>
      <p:sp>
        <p:nvSpPr>
          <p:cNvPr id="142348" name="Text Box 12"/>
          <p:cNvSpPr txBox="1">
            <a:spLocks noChangeArrowheads="1"/>
          </p:cNvSpPr>
          <p:nvPr/>
        </p:nvSpPr>
        <p:spPr bwMode="auto">
          <a:xfrm>
            <a:off x="3810000" y="4191000"/>
            <a:ext cx="1219200" cy="588963"/>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990000"/>
                </a:solidFill>
              </a:rPr>
              <a:t>太阳</a:t>
            </a:r>
          </a:p>
        </p:txBody>
      </p:sp>
      <p:sp>
        <p:nvSpPr>
          <p:cNvPr id="142349" name="Text Box 13"/>
          <p:cNvSpPr txBox="1">
            <a:spLocks noChangeArrowheads="1"/>
          </p:cNvSpPr>
          <p:nvPr/>
        </p:nvSpPr>
        <p:spPr bwMode="auto">
          <a:xfrm>
            <a:off x="3962400" y="4876800"/>
            <a:ext cx="838200" cy="588963"/>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990000"/>
                </a:solidFill>
              </a:rPr>
              <a:t>春</a:t>
            </a:r>
          </a:p>
        </p:txBody>
      </p:sp>
      <p:sp>
        <p:nvSpPr>
          <p:cNvPr id="142350" name="Text Box 14"/>
          <p:cNvSpPr txBox="1">
            <a:spLocks noChangeArrowheads="1"/>
          </p:cNvSpPr>
          <p:nvPr/>
        </p:nvSpPr>
        <p:spPr bwMode="auto">
          <a:xfrm>
            <a:off x="2209800" y="2971800"/>
            <a:ext cx="671513" cy="1600200"/>
          </a:xfrm>
          <a:prstGeom prst="rect">
            <a:avLst/>
          </a:prstGeom>
          <a:solidFill>
            <a:srgbClr val="FFFF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zh-CN" sz="3200"/>
              <a:t>   </a:t>
            </a:r>
            <a:r>
              <a:rPr lang="zh-CN" altLang="en-US" sz="3200" b="1">
                <a:solidFill>
                  <a:srgbClr val="FF0066"/>
                </a:solidFill>
              </a:rPr>
              <a:t>对比</a:t>
            </a:r>
          </a:p>
        </p:txBody>
      </p:sp>
      <p:sp>
        <p:nvSpPr>
          <p:cNvPr id="142351" name="Text Box 15"/>
          <p:cNvSpPr txBox="1">
            <a:spLocks noChangeArrowheads="1"/>
          </p:cNvSpPr>
          <p:nvPr/>
        </p:nvSpPr>
        <p:spPr bwMode="auto">
          <a:xfrm>
            <a:off x="5867400" y="609600"/>
            <a:ext cx="3048000" cy="2538413"/>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t>表达了对侵略者无比的痛恨，对祖国支离破碎的惨状无比痛心。</a:t>
            </a:r>
          </a:p>
        </p:txBody>
      </p:sp>
      <p:sp>
        <p:nvSpPr>
          <p:cNvPr id="142352" name="Text Box 16"/>
          <p:cNvSpPr txBox="1">
            <a:spLocks noChangeArrowheads="1"/>
          </p:cNvSpPr>
          <p:nvPr/>
        </p:nvSpPr>
        <p:spPr bwMode="auto">
          <a:xfrm>
            <a:off x="3505200" y="1752600"/>
            <a:ext cx="2286000" cy="1563688"/>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990000"/>
                </a:solidFill>
              </a:rPr>
              <a:t>像牲口一样活，像蝼蛄一样死。</a:t>
            </a:r>
          </a:p>
        </p:txBody>
      </p:sp>
      <p:sp>
        <p:nvSpPr>
          <p:cNvPr id="142353" name="Text Box 17"/>
          <p:cNvSpPr txBox="1">
            <a:spLocks noChangeArrowheads="1"/>
          </p:cNvSpPr>
          <p:nvPr/>
        </p:nvSpPr>
        <p:spPr bwMode="auto">
          <a:xfrm>
            <a:off x="3708400" y="5589588"/>
            <a:ext cx="2303463" cy="1076325"/>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990000"/>
                </a:solidFill>
              </a:rPr>
              <a:t>驱逐阴暗，带来苏生。</a:t>
            </a:r>
          </a:p>
        </p:txBody>
      </p:sp>
      <p:sp>
        <p:nvSpPr>
          <p:cNvPr id="142354" name="Text Box 18"/>
          <p:cNvSpPr txBox="1">
            <a:spLocks noChangeArrowheads="1"/>
          </p:cNvSpPr>
          <p:nvPr/>
        </p:nvSpPr>
        <p:spPr bwMode="auto">
          <a:xfrm>
            <a:off x="6172200" y="4343400"/>
            <a:ext cx="2971800" cy="2051050"/>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chemeClr val="tx2"/>
                </a:solidFill>
              </a:rPr>
              <a:t>表达了作者对解放区的无比向往，因为她是民族的希望</a:t>
            </a:r>
            <a:r>
              <a:rPr lang="zh-CN" altLang="en-US" sz="3200">
                <a:solidFill>
                  <a:schemeClr val="tx2"/>
                </a:solidFill>
              </a:rPr>
              <a:t>。</a:t>
            </a:r>
          </a:p>
        </p:txBody>
      </p:sp>
    </p:spTree>
    <p:extLst>
      <p:ext uri="{BB962C8B-B14F-4D97-AF65-F5344CB8AC3E}">
        <p14:creationId xmlns:p14="http://schemas.microsoft.com/office/powerpoint/2010/main" val="181217580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23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234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234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2342"/>
                                        </p:tgtEl>
                                        <p:attrNameLst>
                                          <p:attrName>style.visibility</p:attrName>
                                        </p:attrNameLst>
                                      </p:cBhvr>
                                      <p:to>
                                        <p:strVal val="visible"/>
                                      </p:to>
                                    </p:set>
                                    <p:anim calcmode="lin" valueType="num">
                                      <p:cBhvr additive="base">
                                        <p:cTn id="19" dur="500" fill="hold"/>
                                        <p:tgtEl>
                                          <p:spTgt spid="142342"/>
                                        </p:tgtEl>
                                        <p:attrNameLst>
                                          <p:attrName>ppt_x</p:attrName>
                                        </p:attrNameLst>
                                      </p:cBhvr>
                                      <p:tavLst>
                                        <p:tav tm="0">
                                          <p:val>
                                            <p:strVal val="0-#ppt_w/2"/>
                                          </p:val>
                                        </p:tav>
                                        <p:tav tm="100000">
                                          <p:val>
                                            <p:strVal val="#ppt_x"/>
                                          </p:val>
                                        </p:tav>
                                      </p:tavLst>
                                    </p:anim>
                                    <p:anim calcmode="lin" valueType="num">
                                      <p:cBhvr additive="base">
                                        <p:cTn id="20" dur="500" fill="hold"/>
                                        <p:tgtEl>
                                          <p:spTgt spid="14234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2343"/>
                                        </p:tgtEl>
                                        <p:attrNameLst>
                                          <p:attrName>style.visibility</p:attrName>
                                        </p:attrNameLst>
                                      </p:cBhvr>
                                      <p:to>
                                        <p:strVal val="visible"/>
                                      </p:to>
                                    </p:set>
                                    <p:anim calcmode="lin" valueType="num">
                                      <p:cBhvr additive="base">
                                        <p:cTn id="25" dur="500" fill="hold"/>
                                        <p:tgtEl>
                                          <p:spTgt spid="142343"/>
                                        </p:tgtEl>
                                        <p:attrNameLst>
                                          <p:attrName>ppt_x</p:attrName>
                                        </p:attrNameLst>
                                      </p:cBhvr>
                                      <p:tavLst>
                                        <p:tav tm="0">
                                          <p:val>
                                            <p:strVal val="0-#ppt_w/2"/>
                                          </p:val>
                                        </p:tav>
                                        <p:tav tm="100000">
                                          <p:val>
                                            <p:strVal val="#ppt_x"/>
                                          </p:val>
                                        </p:tav>
                                      </p:tavLst>
                                    </p:anim>
                                    <p:anim calcmode="lin" valueType="num">
                                      <p:cBhvr additive="base">
                                        <p:cTn id="26" dur="500" fill="hold"/>
                                        <p:tgtEl>
                                          <p:spTgt spid="14234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142344"/>
                                        </p:tgtEl>
                                        <p:attrNameLst>
                                          <p:attrName>style.visibility</p:attrName>
                                        </p:attrNameLst>
                                      </p:cBhvr>
                                      <p:to>
                                        <p:strVal val="visible"/>
                                      </p:to>
                                    </p:set>
                                    <p:animEffect transition="in" filter="box(in)">
                                      <p:cBhvr>
                                        <p:cTn id="31" dur="500"/>
                                        <p:tgtEl>
                                          <p:spTgt spid="14234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42345"/>
                                        </p:tgtEl>
                                        <p:attrNameLst>
                                          <p:attrName>style.visibility</p:attrName>
                                        </p:attrNameLst>
                                      </p:cBhvr>
                                      <p:to>
                                        <p:strVal val="visible"/>
                                      </p:to>
                                    </p:set>
                                    <p:animEffect transition="in" filter="blinds(horizontal)">
                                      <p:cBhvr>
                                        <p:cTn id="36" dur="500"/>
                                        <p:tgtEl>
                                          <p:spTgt spid="14234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142346"/>
                                        </p:tgtEl>
                                        <p:attrNameLst>
                                          <p:attrName>style.visibility</p:attrName>
                                        </p:attrNameLst>
                                      </p:cBhvr>
                                      <p:to>
                                        <p:strVal val="visible"/>
                                      </p:to>
                                    </p:set>
                                    <p:animEffect transition="in" filter="checkerboard(across)">
                                      <p:cBhvr>
                                        <p:cTn id="41" dur="500"/>
                                        <p:tgtEl>
                                          <p:spTgt spid="14234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42352"/>
                                        </p:tgtEl>
                                        <p:attrNameLst>
                                          <p:attrName>style.visibility</p:attrName>
                                        </p:attrNameLst>
                                      </p:cBhvr>
                                      <p:to>
                                        <p:strVal val="visible"/>
                                      </p:to>
                                    </p:set>
                                    <p:animEffect transition="in" filter="dissolve">
                                      <p:cBhvr>
                                        <p:cTn id="46" dur="500"/>
                                        <p:tgtEl>
                                          <p:spTgt spid="142352"/>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142351"/>
                                        </p:tgtEl>
                                        <p:attrNameLst>
                                          <p:attrName>style.visibility</p:attrName>
                                        </p:attrNameLst>
                                      </p:cBhvr>
                                      <p:to>
                                        <p:strVal val="visible"/>
                                      </p:to>
                                    </p:set>
                                    <p:animEffect transition="in" filter="slide(fromBottom)">
                                      <p:cBhvr>
                                        <p:cTn id="51" dur="500"/>
                                        <p:tgtEl>
                                          <p:spTgt spid="142351"/>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grpId="0" nodeType="clickEffect">
                                  <p:stCondLst>
                                    <p:cond delay="0"/>
                                  </p:stCondLst>
                                  <p:childTnLst>
                                    <p:set>
                                      <p:cBhvr>
                                        <p:cTn id="55" dur="1" fill="hold">
                                          <p:stCondLst>
                                            <p:cond delay="499"/>
                                          </p:stCondLst>
                                        </p:cTn>
                                        <p:tgtEl>
                                          <p:spTgt spid="142347"/>
                                        </p:tgtEl>
                                        <p:attrNameLst>
                                          <p:attrName>style.visibility</p:attrName>
                                        </p:attrNameLst>
                                      </p:cBhvr>
                                      <p:to>
                                        <p:strVal val="visible"/>
                                      </p:to>
                                    </p:set>
                                  </p:childTnLst>
                                </p:cTn>
                              </p:par>
                            </p:childTnLst>
                          </p:cTn>
                        </p:par>
                      </p:childTnLst>
                    </p:cTn>
                  </p:par>
                  <p:par>
                    <p:cTn id="56" fill="hold" nodeType="clickPar">
                      <p:stCondLst>
                        <p:cond delay="indefinite"/>
                      </p:stCondLst>
                      <p:childTnLst>
                        <p:par>
                          <p:cTn id="57" fill="hold" nodeType="withGroup">
                            <p:stCondLst>
                              <p:cond delay="0"/>
                            </p:stCondLst>
                            <p:childTnLst>
                              <p:par>
                                <p:cTn id="58" presetID="14" presetClass="entr" presetSubtype="10" fill="hold" grpId="0" nodeType="clickEffect">
                                  <p:stCondLst>
                                    <p:cond delay="0"/>
                                  </p:stCondLst>
                                  <p:childTnLst>
                                    <p:set>
                                      <p:cBhvr>
                                        <p:cTn id="59" dur="1" fill="hold">
                                          <p:stCondLst>
                                            <p:cond delay="0"/>
                                          </p:stCondLst>
                                        </p:cTn>
                                        <p:tgtEl>
                                          <p:spTgt spid="142348"/>
                                        </p:tgtEl>
                                        <p:attrNameLst>
                                          <p:attrName>style.visibility</p:attrName>
                                        </p:attrNameLst>
                                      </p:cBhvr>
                                      <p:to>
                                        <p:strVal val="visible"/>
                                      </p:to>
                                    </p:set>
                                    <p:animEffect transition="in" filter="randombar(horizontal)">
                                      <p:cBhvr>
                                        <p:cTn id="60" dur="500"/>
                                        <p:tgtEl>
                                          <p:spTgt spid="142348"/>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6" presetClass="entr" presetSubtype="26" fill="hold" grpId="0" nodeType="clickEffect">
                                  <p:stCondLst>
                                    <p:cond delay="0"/>
                                  </p:stCondLst>
                                  <p:childTnLst>
                                    <p:set>
                                      <p:cBhvr>
                                        <p:cTn id="64" dur="1" fill="hold">
                                          <p:stCondLst>
                                            <p:cond delay="0"/>
                                          </p:stCondLst>
                                        </p:cTn>
                                        <p:tgtEl>
                                          <p:spTgt spid="142349"/>
                                        </p:tgtEl>
                                        <p:attrNameLst>
                                          <p:attrName>style.visibility</p:attrName>
                                        </p:attrNameLst>
                                      </p:cBhvr>
                                      <p:to>
                                        <p:strVal val="visible"/>
                                      </p:to>
                                    </p:set>
                                    <p:animEffect transition="in" filter="barn(inHorizontal)">
                                      <p:cBhvr>
                                        <p:cTn id="65" dur="500"/>
                                        <p:tgtEl>
                                          <p:spTgt spid="142349"/>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42353"/>
                                        </p:tgtEl>
                                        <p:attrNameLst>
                                          <p:attrName>style.visibility</p:attrName>
                                        </p:attrNameLst>
                                      </p:cBhvr>
                                      <p:to>
                                        <p:strVal val="visible"/>
                                      </p:to>
                                    </p:set>
                                    <p:animEffect transition="in" filter="wipe(up)">
                                      <p:cBhvr>
                                        <p:cTn id="70" dur="500"/>
                                        <p:tgtEl>
                                          <p:spTgt spid="142353"/>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142354"/>
                                        </p:tgtEl>
                                        <p:attrNameLst>
                                          <p:attrName>style.visibility</p:attrName>
                                        </p:attrNameLst>
                                      </p:cBhvr>
                                      <p:to>
                                        <p:strVal val="visible"/>
                                      </p:to>
                                    </p:set>
                                    <p:anim calcmode="lin" valueType="num">
                                      <p:cBhvr>
                                        <p:cTn id="75" dur="500" fill="hold"/>
                                        <p:tgtEl>
                                          <p:spTgt spid="142354"/>
                                        </p:tgtEl>
                                        <p:attrNameLst>
                                          <p:attrName>ppt_w</p:attrName>
                                        </p:attrNameLst>
                                      </p:cBhvr>
                                      <p:tavLst>
                                        <p:tav tm="0">
                                          <p:val>
                                            <p:fltVal val="0"/>
                                          </p:val>
                                        </p:tav>
                                        <p:tav tm="100000">
                                          <p:val>
                                            <p:strVal val="#ppt_w"/>
                                          </p:val>
                                        </p:tav>
                                      </p:tavLst>
                                    </p:anim>
                                    <p:anim calcmode="lin" valueType="num">
                                      <p:cBhvr>
                                        <p:cTn id="76" dur="500" fill="hold"/>
                                        <p:tgtEl>
                                          <p:spTgt spid="142354"/>
                                        </p:tgtEl>
                                        <p:attrNameLst>
                                          <p:attrName>ppt_h</p:attrName>
                                        </p:attrNameLst>
                                      </p:cBhvr>
                                      <p:tavLst>
                                        <p:tav tm="0">
                                          <p:val>
                                            <p:fltVal val="0"/>
                                          </p:val>
                                        </p:tav>
                                        <p:tav tm="100000">
                                          <p:val>
                                            <p:strVal val="#ppt_h"/>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15" presetClass="entr" presetSubtype="0" fill="hold" grpId="0" nodeType="clickEffect">
                                  <p:stCondLst>
                                    <p:cond delay="0"/>
                                  </p:stCondLst>
                                  <p:childTnLst>
                                    <p:set>
                                      <p:cBhvr>
                                        <p:cTn id="80" dur="1" fill="hold">
                                          <p:stCondLst>
                                            <p:cond delay="0"/>
                                          </p:stCondLst>
                                        </p:cTn>
                                        <p:tgtEl>
                                          <p:spTgt spid="142350"/>
                                        </p:tgtEl>
                                        <p:attrNameLst>
                                          <p:attrName>style.visibility</p:attrName>
                                        </p:attrNameLst>
                                      </p:cBhvr>
                                      <p:to>
                                        <p:strVal val="visible"/>
                                      </p:to>
                                    </p:set>
                                    <p:anim calcmode="lin" valueType="num">
                                      <p:cBhvr>
                                        <p:cTn id="81" dur="1000" fill="hold"/>
                                        <p:tgtEl>
                                          <p:spTgt spid="142350"/>
                                        </p:tgtEl>
                                        <p:attrNameLst>
                                          <p:attrName>ppt_w</p:attrName>
                                        </p:attrNameLst>
                                      </p:cBhvr>
                                      <p:tavLst>
                                        <p:tav tm="0">
                                          <p:val>
                                            <p:fltVal val="0"/>
                                          </p:val>
                                        </p:tav>
                                        <p:tav tm="100000">
                                          <p:val>
                                            <p:strVal val="#ppt_w"/>
                                          </p:val>
                                        </p:tav>
                                      </p:tavLst>
                                    </p:anim>
                                    <p:anim calcmode="lin" valueType="num">
                                      <p:cBhvr>
                                        <p:cTn id="82" dur="1000" fill="hold"/>
                                        <p:tgtEl>
                                          <p:spTgt spid="142350"/>
                                        </p:tgtEl>
                                        <p:attrNameLst>
                                          <p:attrName>ppt_h</p:attrName>
                                        </p:attrNameLst>
                                      </p:cBhvr>
                                      <p:tavLst>
                                        <p:tav tm="0">
                                          <p:val>
                                            <p:fltVal val="0"/>
                                          </p:val>
                                        </p:tav>
                                        <p:tav tm="100000">
                                          <p:val>
                                            <p:strVal val="#ppt_h"/>
                                          </p:val>
                                        </p:tav>
                                      </p:tavLst>
                                    </p:anim>
                                    <p:anim calcmode="lin" valueType="num">
                                      <p:cBhvr>
                                        <p:cTn id="83" dur="1000" fill="hold"/>
                                        <p:tgtEl>
                                          <p:spTgt spid="142350"/>
                                        </p:tgtEl>
                                        <p:attrNameLst>
                                          <p:attrName>ppt_x</p:attrName>
                                        </p:attrNameLst>
                                      </p:cBhvr>
                                      <p:tavLst>
                                        <p:tav tm="0" fmla="#ppt_x+(cos(-2*pi*(1-$))*-#ppt_x-sin(-2*pi*(1-$))*(1-#ppt_y))*(1-$)">
                                          <p:val>
                                            <p:fltVal val="0"/>
                                          </p:val>
                                        </p:tav>
                                        <p:tav tm="100000">
                                          <p:val>
                                            <p:fltVal val="1"/>
                                          </p:val>
                                        </p:tav>
                                      </p:tavLst>
                                    </p:anim>
                                    <p:anim calcmode="lin" valueType="num">
                                      <p:cBhvr>
                                        <p:cTn id="84" dur="1000" fill="hold"/>
                                        <p:tgtEl>
                                          <p:spTgt spid="1423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autoUpdateAnimBg="0"/>
      <p:bldP spid="142340" grpId="0" autoUpdateAnimBg="0"/>
      <p:bldP spid="142341" grpId="0" animBg="1" autoUpdateAnimBg="0"/>
      <p:bldP spid="142342" grpId="0" autoUpdateAnimBg="0"/>
      <p:bldP spid="142343" grpId="0" autoUpdateAnimBg="0"/>
      <p:bldP spid="142344" grpId="0" animBg="1" autoUpdateAnimBg="0"/>
      <p:bldP spid="142345" grpId="0" animBg="1" autoUpdateAnimBg="0"/>
      <p:bldP spid="142346" grpId="0" animBg="1" autoUpdateAnimBg="0"/>
      <p:bldP spid="142347" grpId="0" animBg="1" autoUpdateAnimBg="0"/>
      <p:bldP spid="142348" grpId="0" animBg="1" autoUpdateAnimBg="0"/>
      <p:bldP spid="142349" grpId="0" animBg="1" autoUpdateAnimBg="0"/>
      <p:bldP spid="142350" grpId="0" animBg="1" autoUpdateAnimBg="0"/>
      <p:bldP spid="142351" grpId="0" animBg="1" autoUpdateAnimBg="0"/>
      <p:bldP spid="142352" grpId="0" animBg="1" autoUpdateAnimBg="0"/>
      <p:bldP spid="142353" grpId="0" animBg="1" autoUpdateAnimBg="0"/>
      <p:bldP spid="14235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468313" y="1700213"/>
            <a:ext cx="8459787"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0" lang="zh-CN" altLang="en-US" sz="3600" b="1" dirty="0">
                <a:ea typeface="方正硬笔楷书简体" pitchFamily="65" charset="-122"/>
              </a:rPr>
              <a:t>诗人虽然身在狱中，却仍然不忘和自己有着相同命运的祖国。</a:t>
            </a:r>
            <a:r>
              <a:rPr lang="zh-CN" altLang="en-US" sz="3600" b="1" dirty="0">
                <a:ea typeface="方正硬笔楷书简体" pitchFamily="65" charset="-122"/>
              </a:rPr>
              <a:t>他用虚拟和想象的手法设想自己用残损的手掌抚摩饱受践踏和蹂躏的祖国土地，表达了诗人对</a:t>
            </a:r>
            <a:r>
              <a:rPr lang="zh-CN" altLang="en-US" sz="3600" b="1" u="sng" dirty="0">
                <a:ea typeface="方正硬笔楷书简体" pitchFamily="65" charset="-122"/>
              </a:rPr>
              <a:t>                                                             </a:t>
            </a:r>
            <a:r>
              <a:rPr lang="zh-CN" altLang="en-US" sz="3600" b="1" dirty="0">
                <a:ea typeface="方正硬笔楷书简体" pitchFamily="65" charset="-122"/>
              </a:rPr>
              <a:t>，</a:t>
            </a:r>
          </a:p>
          <a:p>
            <a:pPr algn="just">
              <a:spcBef>
                <a:spcPct val="50000"/>
              </a:spcBef>
            </a:pPr>
            <a:r>
              <a:rPr lang="zh-CN" altLang="en-US" sz="3600" b="1" dirty="0">
                <a:ea typeface="方正硬笔楷书简体" pitchFamily="65" charset="-122"/>
              </a:rPr>
              <a:t>对</a:t>
            </a:r>
            <a:r>
              <a:rPr lang="zh-CN" altLang="en-US" sz="3600" b="1" u="sng" dirty="0">
                <a:ea typeface="方正硬笔楷书简体" pitchFamily="65" charset="-122"/>
              </a:rPr>
              <a:t>                           </a:t>
            </a:r>
            <a:r>
              <a:rPr lang="zh-CN" altLang="en-US" sz="3600" b="1" dirty="0">
                <a:ea typeface="方正硬笔楷书简体" pitchFamily="65" charset="-122"/>
              </a:rPr>
              <a:t>以及</a:t>
            </a:r>
            <a:r>
              <a:rPr lang="zh-CN" altLang="en-US" sz="3600" b="1" u="sng" dirty="0">
                <a:ea typeface="方正硬笔楷书简体" pitchFamily="65" charset="-122"/>
              </a:rPr>
              <a:t>                           ，对                              </a:t>
            </a:r>
            <a:r>
              <a:rPr kumimoji="0" lang="zh-CN" altLang="en-US" sz="3600" b="1" dirty="0">
                <a:ea typeface="方正硬笔楷书简体" pitchFamily="65" charset="-122"/>
              </a:rPr>
              <a:t>，</a:t>
            </a:r>
          </a:p>
          <a:p>
            <a:pPr algn="just">
              <a:spcBef>
                <a:spcPct val="50000"/>
              </a:spcBef>
            </a:pPr>
            <a:r>
              <a:rPr kumimoji="0" lang="zh-CN" altLang="en-US" sz="3600" b="1" u="sng" dirty="0">
                <a:ea typeface="方正硬笔楷书简体" pitchFamily="65" charset="-122"/>
              </a:rPr>
              <a:t>                                    </a:t>
            </a:r>
          </a:p>
          <a:p>
            <a:pPr algn="just">
              <a:spcBef>
                <a:spcPct val="50000"/>
              </a:spcBef>
            </a:pPr>
            <a:r>
              <a:rPr kumimoji="0" lang="zh-CN" altLang="en-US" sz="3600" b="1" u="sng" dirty="0">
                <a:ea typeface="方正硬笔楷书简体" pitchFamily="65" charset="-122"/>
              </a:rPr>
              <a:t>         </a:t>
            </a:r>
          </a:p>
        </p:txBody>
      </p:sp>
      <p:sp>
        <p:nvSpPr>
          <p:cNvPr id="82950" name="Rectangle 1030"/>
          <p:cNvSpPr>
            <a:spLocks noChangeArrowheads="1"/>
          </p:cNvSpPr>
          <p:nvPr/>
        </p:nvSpPr>
        <p:spPr bwMode="auto">
          <a:xfrm>
            <a:off x="2627313" y="333375"/>
            <a:ext cx="2470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6000" dirty="0">
                <a:solidFill>
                  <a:srgbClr val="FF0000"/>
                </a:solidFill>
                <a:ea typeface="方正胖头鱼简体" pitchFamily="65" charset="-122"/>
              </a:rPr>
              <a:t>主题：</a:t>
            </a:r>
          </a:p>
        </p:txBody>
      </p:sp>
      <p:sp>
        <p:nvSpPr>
          <p:cNvPr id="82952" name="Text Box 1032"/>
          <p:cNvSpPr txBox="1">
            <a:spLocks noChangeArrowheads="1"/>
          </p:cNvSpPr>
          <p:nvPr/>
        </p:nvSpPr>
        <p:spPr bwMode="auto">
          <a:xfrm>
            <a:off x="1547813" y="3860800"/>
            <a:ext cx="37449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dirty="0">
                <a:solidFill>
                  <a:srgbClr val="FF0000"/>
                </a:solidFill>
              </a:rPr>
              <a:t>侵略者的痛恨</a:t>
            </a:r>
          </a:p>
        </p:txBody>
      </p:sp>
      <p:sp>
        <p:nvSpPr>
          <p:cNvPr id="82953" name="Text Box 1033"/>
          <p:cNvSpPr txBox="1">
            <a:spLocks noChangeArrowheads="1"/>
          </p:cNvSpPr>
          <p:nvPr/>
        </p:nvSpPr>
        <p:spPr bwMode="auto">
          <a:xfrm>
            <a:off x="971550" y="4652963"/>
            <a:ext cx="36004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dirty="0">
                <a:solidFill>
                  <a:srgbClr val="FF0000"/>
                </a:solidFill>
              </a:rPr>
              <a:t>祖国被入侵的痛苦</a:t>
            </a:r>
          </a:p>
        </p:txBody>
      </p:sp>
      <p:sp>
        <p:nvSpPr>
          <p:cNvPr id="82954" name="Text Box 1034"/>
          <p:cNvSpPr txBox="1">
            <a:spLocks noChangeArrowheads="1"/>
          </p:cNvSpPr>
          <p:nvPr/>
        </p:nvSpPr>
        <p:spPr bwMode="auto">
          <a:xfrm>
            <a:off x="5076825" y="4652963"/>
            <a:ext cx="46085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3200" b="1" dirty="0">
                <a:solidFill>
                  <a:srgbClr val="FF0000"/>
                </a:solidFill>
              </a:rPr>
              <a:t>对解放区的深深向往</a:t>
            </a:r>
          </a:p>
        </p:txBody>
      </p:sp>
      <p:sp>
        <p:nvSpPr>
          <p:cNvPr id="82955" name="Text Box 1035"/>
          <p:cNvSpPr txBox="1">
            <a:spLocks noChangeArrowheads="1"/>
          </p:cNvSpPr>
          <p:nvPr/>
        </p:nvSpPr>
        <p:spPr bwMode="auto">
          <a:xfrm>
            <a:off x="1042988" y="5300663"/>
            <a:ext cx="540067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0" lang="zh-CN" altLang="en-US" sz="3200" b="1" dirty="0">
                <a:solidFill>
                  <a:srgbClr val="FF0000"/>
                </a:solidFill>
              </a:rPr>
              <a:t>祖国光明未来的热切希望。</a:t>
            </a:r>
            <a:endParaRPr lang="zh-CN" altLang="en-US" sz="3200" b="1" dirty="0">
              <a:solidFill>
                <a:srgbClr val="FF0000"/>
              </a:solidFill>
            </a:endParaRPr>
          </a:p>
        </p:txBody>
      </p:sp>
    </p:spTree>
    <p:extLst>
      <p:ext uri="{BB962C8B-B14F-4D97-AF65-F5344CB8AC3E}">
        <p14:creationId xmlns:p14="http://schemas.microsoft.com/office/powerpoint/2010/main" val="17336482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2952">
                                            <p:txEl>
                                              <p:pRg st="0" end="0"/>
                                            </p:txEl>
                                          </p:spTgt>
                                        </p:tgtEl>
                                        <p:attrNameLst>
                                          <p:attrName>style.visibility</p:attrName>
                                        </p:attrNameLst>
                                      </p:cBhvr>
                                      <p:to>
                                        <p:strVal val="visible"/>
                                      </p:to>
                                    </p:set>
                                    <p:animEffect transition="in" filter="blinds(horizontal)">
                                      <p:cBhvr>
                                        <p:cTn id="7" dur="500"/>
                                        <p:tgtEl>
                                          <p:spTgt spid="8295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2953"/>
                                        </p:tgtEl>
                                        <p:attrNameLst>
                                          <p:attrName>style.visibility</p:attrName>
                                        </p:attrNameLst>
                                      </p:cBhvr>
                                      <p:to>
                                        <p:strVal val="visible"/>
                                      </p:to>
                                    </p:set>
                                    <p:animEffect transition="in" filter="blinds(horizontal)">
                                      <p:cBhvr>
                                        <p:cTn id="12" dur="500"/>
                                        <p:tgtEl>
                                          <p:spTgt spid="8295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2954">
                                            <p:txEl>
                                              <p:pRg st="0" end="0"/>
                                            </p:txEl>
                                          </p:spTgt>
                                        </p:tgtEl>
                                        <p:attrNameLst>
                                          <p:attrName>style.visibility</p:attrName>
                                        </p:attrNameLst>
                                      </p:cBhvr>
                                      <p:to>
                                        <p:strVal val="visible"/>
                                      </p:to>
                                    </p:set>
                                    <p:animEffect transition="in" filter="blinds(horizontal)">
                                      <p:cBhvr>
                                        <p:cTn id="17" dur="500"/>
                                        <p:tgtEl>
                                          <p:spTgt spid="82954">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2955"/>
                                        </p:tgtEl>
                                        <p:attrNameLst>
                                          <p:attrName>style.visibility</p:attrName>
                                        </p:attrNameLst>
                                      </p:cBhvr>
                                      <p:to>
                                        <p:strVal val="visible"/>
                                      </p:to>
                                    </p:set>
                                    <p:animEffect transition="in" filter="blinds(horizontal)">
                                      <p:cBhvr>
                                        <p:cTn id="22" dur="500"/>
                                        <p:tgtEl>
                                          <p:spTgt spid="829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3" grpId="0"/>
      <p:bldP spid="829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Text Box 3"/>
          <p:cNvSpPr txBox="1">
            <a:spLocks noChangeArrowheads="1"/>
          </p:cNvSpPr>
          <p:nvPr/>
        </p:nvSpPr>
        <p:spPr bwMode="auto">
          <a:xfrm>
            <a:off x="2430587" y="989692"/>
            <a:ext cx="4502150" cy="56435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2800" b="1" dirty="0">
                <a:solidFill>
                  <a:schemeClr val="tx2"/>
                </a:solidFill>
                <a:latin typeface="Arial" charset="0"/>
                <a:ea typeface="方正硬笔楷书简体" pitchFamily="65" charset="-122"/>
              </a:rPr>
              <a:t>撑着油纸伞，独自</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彷徨在悠长、悠长</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又寂寥的雨巷，</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我希望逢着</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一个丁香一样地</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结着愁怨的姑娘。</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她是有</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丁香一样的颜色，</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丁香一样的芬芳，</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丁香一样的忧愁，</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在雨中哀怨，</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哀怨又彷徨；</a:t>
            </a:r>
            <a:br>
              <a:rPr kumimoji="0" lang="zh-CN" altLang="en-US" sz="2800" b="1" dirty="0">
                <a:solidFill>
                  <a:schemeClr val="tx2"/>
                </a:solidFill>
                <a:latin typeface="Arial" charset="0"/>
                <a:ea typeface="方正硬笔楷书简体" pitchFamily="65" charset="-122"/>
              </a:rPr>
            </a:br>
            <a:r>
              <a:rPr kumimoji="0" lang="zh-CN" altLang="en-US" sz="2800" b="1" dirty="0">
                <a:solidFill>
                  <a:schemeClr val="tx2"/>
                </a:solidFill>
                <a:latin typeface="Arial" charset="0"/>
                <a:ea typeface="方正硬笔楷书简体" pitchFamily="65" charset="-122"/>
              </a:rPr>
              <a:t>她彷徨在这寂寥的雨巷</a:t>
            </a:r>
          </a:p>
        </p:txBody>
      </p:sp>
      <p:sp>
        <p:nvSpPr>
          <p:cNvPr id="156674" name="WordArt 2"/>
          <p:cNvSpPr>
            <a:spLocks noChangeArrowheads="1" noChangeShapeType="1" noTextEdit="1"/>
          </p:cNvSpPr>
          <p:nvPr/>
        </p:nvSpPr>
        <p:spPr bwMode="auto">
          <a:xfrm>
            <a:off x="3203848" y="0"/>
            <a:ext cx="3240087" cy="838200"/>
          </a:xfrm>
          <a:prstGeom prst="rect">
            <a:avLst/>
          </a:prstGeom>
        </p:spPr>
        <p:txBody>
          <a:bodyPr wrap="none" fromWordArt="1">
            <a:prstTxWarp prst="textPlain">
              <a:avLst>
                <a:gd name="adj" fmla="val 50000"/>
              </a:avLst>
            </a:prstTxWarp>
          </a:bodyPr>
          <a:lstStyle/>
          <a:p>
            <a:pPr algn="ctr"/>
            <a:r>
              <a:rPr lang="zh-CN" altLang="en-US" sz="3600" kern="10" dirty="0">
                <a:ln w="12700">
                  <a:solidFill>
                    <a:srgbClr val="FFFF00"/>
                  </a:solidFill>
                  <a:round/>
                  <a:headEnd/>
                  <a:tailEnd/>
                </a:ln>
                <a:solidFill>
                  <a:srgbClr val="FF00FF"/>
                </a:solidFill>
                <a:effectLst>
                  <a:outerShdw dist="45791" dir="2021404" algn="ctr" rotWithShape="0">
                    <a:srgbClr val="9999FF"/>
                  </a:outerShdw>
                </a:effectLst>
                <a:latin typeface="方正流行体简体"/>
              </a:rPr>
              <a:t>雨  巷 </a:t>
            </a:r>
          </a:p>
        </p:txBody>
      </p:sp>
    </p:spTree>
    <p:extLst>
      <p:ext uri="{BB962C8B-B14F-4D97-AF65-F5344CB8AC3E}">
        <p14:creationId xmlns:p14="http://schemas.microsoft.com/office/powerpoint/2010/main" val="34769349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56674"/>
                                        </p:tgtEl>
                                        <p:attrNameLst>
                                          <p:attrName>style.visibility</p:attrName>
                                        </p:attrNameLst>
                                      </p:cBhvr>
                                      <p:to>
                                        <p:strVal val="visible"/>
                                      </p:to>
                                    </p:set>
                                    <p:anim calcmode="lin" valueType="num">
                                      <p:cBhvr>
                                        <p:cTn id="7" dur="1000" fill="hold"/>
                                        <p:tgtEl>
                                          <p:spTgt spid="156674"/>
                                        </p:tgtEl>
                                        <p:attrNameLst>
                                          <p:attrName>ppt_w</p:attrName>
                                        </p:attrNameLst>
                                      </p:cBhvr>
                                      <p:tavLst>
                                        <p:tav tm="0">
                                          <p:val>
                                            <p:fltVal val="0"/>
                                          </p:val>
                                        </p:tav>
                                        <p:tav tm="100000">
                                          <p:val>
                                            <p:strVal val="#ppt_w"/>
                                          </p:val>
                                        </p:tav>
                                      </p:tavLst>
                                    </p:anim>
                                    <p:anim calcmode="lin" valueType="num">
                                      <p:cBhvr>
                                        <p:cTn id="8" dur="1000" fill="hold"/>
                                        <p:tgtEl>
                                          <p:spTgt spid="156674"/>
                                        </p:tgtEl>
                                        <p:attrNameLst>
                                          <p:attrName>ppt_h</p:attrName>
                                        </p:attrNameLst>
                                      </p:cBhvr>
                                      <p:tavLst>
                                        <p:tav tm="0">
                                          <p:val>
                                            <p:fltVal val="0"/>
                                          </p:val>
                                        </p:tav>
                                        <p:tav tm="100000">
                                          <p:val>
                                            <p:strVal val="#ppt_h"/>
                                          </p:val>
                                        </p:tav>
                                      </p:tavLst>
                                    </p:anim>
                                    <p:anim calcmode="lin" valueType="num">
                                      <p:cBhvr>
                                        <p:cTn id="9" dur="1000" fill="hold"/>
                                        <p:tgtEl>
                                          <p:spTgt spid="15667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667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56675"/>
                                        </p:tgtEl>
                                        <p:attrNameLst>
                                          <p:attrName>style.visibility</p:attrName>
                                        </p:attrNameLst>
                                      </p:cBhvr>
                                      <p:to>
                                        <p:strVal val="visible"/>
                                      </p:to>
                                    </p:set>
                                    <p:animEffect transition="in" filter="strips(downLeft)">
                                      <p:cBhvr>
                                        <p:cTn id="15" dur="500"/>
                                        <p:tgtEl>
                                          <p:spTgt spid="156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5" grpId="0" autoUpdateAnimBg="0"/>
      <p:bldP spid="15667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549275"/>
            <a:ext cx="9144000" cy="5886450"/>
          </a:xfrm>
          <a:prstGeom prst="rect">
            <a:avLst/>
          </a:prstGeom>
          <a:solidFill>
            <a:schemeClr val="bg1"/>
          </a:solidFill>
          <a:ln>
            <a:noFill/>
          </a:ln>
          <a:effectLst/>
        </p:spPr>
        <p:txBody>
          <a:bodyPr>
            <a:spAutoFit/>
          </a:bodyPr>
          <a:lstStyle/>
          <a:p>
            <a:r>
              <a:rPr kumimoji="0" lang="zh-CN" altLang="en-US" sz="4000" b="1" dirty="0">
                <a:solidFill>
                  <a:schemeClr val="tx2"/>
                </a:solidFill>
                <a:latin typeface="华文琥珀" pitchFamily="2" charset="-122"/>
                <a:ea typeface="华文琥珀" pitchFamily="2" charset="-122"/>
              </a:rPr>
              <a:t>作者简介</a:t>
            </a:r>
            <a:r>
              <a:rPr kumimoji="0" lang="en-US" altLang="zh-CN" sz="4000" b="1" dirty="0">
                <a:solidFill>
                  <a:schemeClr val="tx2"/>
                </a:solidFill>
                <a:latin typeface="华文琥珀" pitchFamily="2" charset="-122"/>
                <a:ea typeface="华文琥珀" pitchFamily="2" charset="-122"/>
              </a:rPr>
              <a:t>:</a:t>
            </a:r>
            <a:r>
              <a:rPr kumimoji="0" lang="en-US" altLang="zh-CN" b="1" dirty="0">
                <a:solidFill>
                  <a:schemeClr val="tx2"/>
                </a:solidFill>
                <a:latin typeface="华文行楷" pitchFamily="2" charset="-122"/>
                <a:ea typeface="华文行楷" pitchFamily="2" charset="-122"/>
              </a:rPr>
              <a:t>  </a:t>
            </a:r>
          </a:p>
          <a:p>
            <a:r>
              <a:rPr kumimoji="0" lang="en-US" altLang="zh-CN" b="1" dirty="0">
                <a:latin typeface="华文中宋" pitchFamily="2" charset="-122"/>
                <a:ea typeface="华文中宋" pitchFamily="2" charset="-122"/>
              </a:rPr>
              <a:t>      </a:t>
            </a:r>
            <a:r>
              <a:rPr kumimoji="0" lang="zh-CN" altLang="en-US" sz="2800" b="1" dirty="0">
                <a:latin typeface="楷体_GB2312" pitchFamily="49" charset="-122"/>
                <a:ea typeface="楷体_GB2312" pitchFamily="49" charset="-122"/>
              </a:rPr>
              <a:t>戴望舒</a:t>
            </a:r>
            <a:r>
              <a:rPr kumimoji="0" lang="en-US" altLang="zh-CN" sz="2800" b="1" dirty="0">
                <a:latin typeface="楷体_GB2312" pitchFamily="49" charset="-122"/>
                <a:ea typeface="楷体_GB2312" pitchFamily="49" charset="-122"/>
              </a:rPr>
              <a:t>(1905-1950)</a:t>
            </a:r>
            <a:r>
              <a:rPr kumimoji="0" lang="zh-CN" altLang="en-US" sz="2800" b="1" dirty="0">
                <a:latin typeface="楷体_GB2312" pitchFamily="49" charset="-122"/>
                <a:ea typeface="楷体_GB2312" pitchFamily="49" charset="-122"/>
              </a:rPr>
              <a:t>，原名</a:t>
            </a:r>
            <a:r>
              <a:rPr kumimoji="0" lang="zh-CN" altLang="en-US" sz="2800" b="1" dirty="0">
                <a:solidFill>
                  <a:srgbClr val="FF0000"/>
                </a:solidFill>
                <a:latin typeface="楷体_GB2312" pitchFamily="49" charset="-122"/>
                <a:ea typeface="楷体_GB2312" pitchFamily="49" charset="-122"/>
              </a:rPr>
              <a:t>戴</a:t>
            </a:r>
          </a:p>
          <a:p>
            <a:r>
              <a:rPr kumimoji="0" lang="zh-CN" altLang="en-US" sz="2800" b="1" dirty="0">
                <a:solidFill>
                  <a:srgbClr val="FF0000"/>
                </a:solidFill>
                <a:latin typeface="楷体_GB2312" pitchFamily="49" charset="-122"/>
                <a:ea typeface="楷体_GB2312" pitchFamily="49" charset="-122"/>
              </a:rPr>
              <a:t>梦鸥。</a:t>
            </a:r>
            <a:r>
              <a:rPr kumimoji="0" lang="zh-CN" altLang="en-US" sz="2800" b="1" dirty="0">
                <a:latin typeface="楷体_GB2312" pitchFamily="49" charset="-122"/>
                <a:ea typeface="楷体_GB2312" pitchFamily="49" charset="-122"/>
              </a:rPr>
              <a:t>生于杭州，祖籍南京。</a:t>
            </a:r>
            <a:r>
              <a:rPr kumimoji="0" lang="en-US" altLang="zh-CN" sz="2800" b="1" dirty="0">
                <a:latin typeface="楷体_GB2312" pitchFamily="49" charset="-122"/>
                <a:ea typeface="楷体_GB2312" pitchFamily="49" charset="-122"/>
              </a:rPr>
              <a:t>1923</a:t>
            </a:r>
            <a:r>
              <a:rPr kumimoji="0" lang="zh-CN" altLang="en-US" sz="2800" b="1" dirty="0">
                <a:latin typeface="楷体_GB2312" pitchFamily="49" charset="-122"/>
                <a:ea typeface="楷体_GB2312" pitchFamily="49" charset="-122"/>
              </a:rPr>
              <a:t>年秋</a:t>
            </a:r>
          </a:p>
          <a:p>
            <a:r>
              <a:rPr kumimoji="0" lang="zh-CN" altLang="en-US" sz="2800" b="1" dirty="0">
                <a:latin typeface="楷体_GB2312" pitchFamily="49" charset="-122"/>
                <a:ea typeface="楷体_GB2312" pitchFamily="49" charset="-122"/>
              </a:rPr>
              <a:t>入上海大学中文系。</a:t>
            </a:r>
            <a:r>
              <a:rPr kumimoji="0" lang="en-US" altLang="zh-CN" sz="2800" b="1" dirty="0">
                <a:latin typeface="楷体_GB2312" pitchFamily="49" charset="-122"/>
                <a:ea typeface="楷体_GB2312" pitchFamily="49" charset="-122"/>
              </a:rPr>
              <a:t>1925</a:t>
            </a:r>
            <a:r>
              <a:rPr kumimoji="0" lang="zh-CN" altLang="en-US" sz="2800" b="1" dirty="0">
                <a:latin typeface="楷体_GB2312" pitchFamily="49" charset="-122"/>
                <a:ea typeface="楷体_GB2312" pitchFamily="49" charset="-122"/>
              </a:rPr>
              <a:t>年加入共产</a:t>
            </a:r>
          </a:p>
          <a:p>
            <a:r>
              <a:rPr kumimoji="0" lang="zh-CN" altLang="en-US" sz="2800" b="1" dirty="0">
                <a:latin typeface="楷体_GB2312" pitchFamily="49" charset="-122"/>
                <a:ea typeface="楷体_GB2312" pitchFamily="49" charset="-122"/>
              </a:rPr>
              <a:t>主义青年团，做宣传工作。</a:t>
            </a:r>
            <a:r>
              <a:rPr kumimoji="0" lang="en-US" altLang="zh-CN" sz="2800" b="1" dirty="0">
                <a:latin typeface="楷体_GB2312" pitchFamily="49" charset="-122"/>
                <a:ea typeface="楷体_GB2312" pitchFamily="49" charset="-122"/>
              </a:rPr>
              <a:t>1931</a:t>
            </a:r>
          </a:p>
          <a:p>
            <a:r>
              <a:rPr kumimoji="0" lang="zh-CN" altLang="en-US" sz="2800" b="1" dirty="0">
                <a:latin typeface="楷体_GB2312" pitchFamily="49" charset="-122"/>
                <a:ea typeface="楷体_GB2312" pitchFamily="49" charset="-122"/>
              </a:rPr>
              <a:t>年加入中国左联。</a:t>
            </a:r>
            <a:r>
              <a:rPr kumimoji="0" lang="en-US" altLang="zh-CN" sz="2800" b="1" dirty="0">
                <a:latin typeface="楷体_GB2312" pitchFamily="49" charset="-122"/>
                <a:ea typeface="楷体_GB2312" pitchFamily="49" charset="-122"/>
              </a:rPr>
              <a:t>1942</a:t>
            </a:r>
            <a:r>
              <a:rPr kumimoji="0" lang="zh-CN" altLang="en-US" sz="2800" b="1" dirty="0">
                <a:latin typeface="楷体_GB2312" pitchFamily="49" charset="-122"/>
                <a:ea typeface="楷体_GB2312" pitchFamily="49" charset="-122"/>
              </a:rPr>
              <a:t>年，因在</a:t>
            </a:r>
          </a:p>
          <a:p>
            <a:r>
              <a:rPr kumimoji="0" lang="zh-CN" altLang="en-US" sz="2800" b="1" dirty="0">
                <a:latin typeface="楷体_GB2312" pitchFamily="49" charset="-122"/>
                <a:ea typeface="楷体_GB2312" pitchFamily="49" charset="-122"/>
              </a:rPr>
              <a:t>报纸上编发宣传抗战的诗歌，被日</a:t>
            </a:r>
          </a:p>
          <a:p>
            <a:r>
              <a:rPr kumimoji="0" lang="zh-CN" altLang="en-US" sz="2800" b="1" dirty="0">
                <a:latin typeface="楷体_GB2312" pitchFamily="49" charset="-122"/>
                <a:ea typeface="楷体_GB2312" pitchFamily="49" charset="-122"/>
              </a:rPr>
              <a:t>本宪兵逮捕。在狱中，他受尽折磨，但始终没有屈服。</a:t>
            </a:r>
            <a:r>
              <a:rPr kumimoji="0" lang="en-US" altLang="zh-CN" sz="2800" b="1" dirty="0">
                <a:solidFill>
                  <a:srgbClr val="FF0000"/>
                </a:solidFill>
                <a:latin typeface="楷体_GB2312" pitchFamily="49" charset="-122"/>
                <a:ea typeface="楷体_GB2312" pitchFamily="49" charset="-122"/>
              </a:rPr>
              <a:t>《</a:t>
            </a:r>
            <a:r>
              <a:rPr kumimoji="0" lang="zh-CN" altLang="en-US" sz="2800" b="1" dirty="0">
                <a:solidFill>
                  <a:srgbClr val="FF0000"/>
                </a:solidFill>
                <a:latin typeface="楷体_GB2312" pitchFamily="49" charset="-122"/>
                <a:ea typeface="楷体_GB2312" pitchFamily="49" charset="-122"/>
              </a:rPr>
              <a:t>我用残损的手掌</a:t>
            </a:r>
            <a:r>
              <a:rPr kumimoji="0" lang="en-US" altLang="zh-CN" sz="2800" b="1" dirty="0">
                <a:solidFill>
                  <a:srgbClr val="FF0000"/>
                </a:solidFill>
                <a:latin typeface="楷体_GB2312" pitchFamily="49" charset="-122"/>
                <a:ea typeface="楷体_GB2312" pitchFamily="49" charset="-122"/>
              </a:rPr>
              <a:t>》</a:t>
            </a:r>
            <a:r>
              <a:rPr kumimoji="0" lang="zh-CN" altLang="en-US" sz="2800" b="1" dirty="0">
                <a:latin typeface="楷体_GB2312" pitchFamily="49" charset="-122"/>
                <a:ea typeface="楷体_GB2312" pitchFamily="49" charset="-122"/>
              </a:rPr>
              <a:t>就作于那个时候。</a:t>
            </a:r>
            <a:r>
              <a:rPr kumimoji="0" lang="zh-CN" altLang="en-US" sz="2800" b="1" dirty="0">
                <a:solidFill>
                  <a:srgbClr val="FF0000"/>
                </a:solidFill>
                <a:latin typeface="楷体_GB2312" pitchFamily="49" charset="-122"/>
                <a:ea typeface="楷体_GB2312" pitchFamily="49" charset="-122"/>
              </a:rPr>
              <a:t>这首诗，是诗人在侵略者的铁窗下献给祖国母亲的歌。</a:t>
            </a:r>
            <a:r>
              <a:rPr kumimoji="0" lang="zh-CN" altLang="en-US" sz="2800" b="1" dirty="0">
                <a:latin typeface="楷体_GB2312" pitchFamily="49" charset="-122"/>
                <a:ea typeface="楷体_GB2312" pitchFamily="49" charset="-122"/>
              </a:rPr>
              <a:t>其代表诗作还有</a:t>
            </a:r>
            <a:r>
              <a:rPr kumimoji="0" lang="en-US" altLang="zh-CN" sz="2800" b="1" dirty="0">
                <a:solidFill>
                  <a:srgbClr val="FF0000"/>
                </a:solidFill>
                <a:latin typeface="楷体_GB2312" pitchFamily="49" charset="-122"/>
                <a:ea typeface="楷体_GB2312" pitchFamily="49" charset="-122"/>
              </a:rPr>
              <a:t>《</a:t>
            </a:r>
            <a:r>
              <a:rPr kumimoji="0" lang="zh-CN" altLang="en-US" sz="2800" b="1" dirty="0">
                <a:solidFill>
                  <a:srgbClr val="FF0000"/>
                </a:solidFill>
                <a:latin typeface="楷体_GB2312" pitchFamily="49" charset="-122"/>
                <a:ea typeface="楷体_GB2312" pitchFamily="49" charset="-122"/>
              </a:rPr>
              <a:t>雨巷</a:t>
            </a:r>
            <a:r>
              <a:rPr kumimoji="0" lang="en-US" altLang="zh-CN" sz="2800" b="1" dirty="0">
                <a:solidFill>
                  <a:srgbClr val="FF0000"/>
                </a:solidFill>
                <a:latin typeface="楷体_GB2312" pitchFamily="49" charset="-122"/>
                <a:ea typeface="楷体_GB2312" pitchFamily="49" charset="-122"/>
              </a:rPr>
              <a:t>》</a:t>
            </a:r>
            <a:r>
              <a:rPr kumimoji="0" lang="zh-CN" altLang="en-US" sz="2800" b="1" dirty="0">
                <a:solidFill>
                  <a:srgbClr val="FF0000"/>
                </a:solidFill>
                <a:latin typeface="楷体_GB2312" pitchFamily="49" charset="-122"/>
                <a:ea typeface="楷体_GB2312" pitchFamily="49" charset="-122"/>
              </a:rPr>
              <a:t>、</a:t>
            </a:r>
            <a:r>
              <a:rPr kumimoji="0" lang="en-US" altLang="zh-CN" sz="2800" b="1" dirty="0">
                <a:solidFill>
                  <a:srgbClr val="FF0000"/>
                </a:solidFill>
                <a:latin typeface="楷体_GB2312" pitchFamily="49" charset="-122"/>
                <a:ea typeface="楷体_GB2312" pitchFamily="49" charset="-122"/>
              </a:rPr>
              <a:t>《</a:t>
            </a:r>
            <a:r>
              <a:rPr kumimoji="0" lang="zh-CN" altLang="en-US" sz="2800" b="1" dirty="0">
                <a:solidFill>
                  <a:srgbClr val="FF0000"/>
                </a:solidFill>
                <a:latin typeface="楷体_GB2312" pitchFamily="49" charset="-122"/>
                <a:ea typeface="楷体_GB2312" pitchFamily="49" charset="-122"/>
              </a:rPr>
              <a:t>我的记忆</a:t>
            </a:r>
            <a:r>
              <a:rPr kumimoji="0" lang="en-US" altLang="zh-CN" sz="2800" b="1" dirty="0">
                <a:solidFill>
                  <a:srgbClr val="FF0000"/>
                </a:solidFill>
                <a:latin typeface="楷体_GB2312" pitchFamily="49" charset="-122"/>
                <a:ea typeface="楷体_GB2312" pitchFamily="49" charset="-122"/>
              </a:rPr>
              <a:t>》</a:t>
            </a:r>
            <a:r>
              <a:rPr kumimoji="0" lang="zh-CN" altLang="en-US" sz="2800" b="1" dirty="0">
                <a:solidFill>
                  <a:srgbClr val="FF0000"/>
                </a:solidFill>
                <a:latin typeface="楷体_GB2312" pitchFamily="49" charset="-122"/>
                <a:ea typeface="楷体_GB2312" pitchFamily="49" charset="-122"/>
              </a:rPr>
              <a:t>，</a:t>
            </a:r>
            <a:r>
              <a:rPr kumimoji="0" lang="zh-CN" altLang="en-US" sz="2800" b="1" dirty="0">
                <a:latin typeface="楷体_GB2312" pitchFamily="49" charset="-122"/>
                <a:ea typeface="楷体_GB2312" pitchFamily="49" charset="-122"/>
              </a:rPr>
              <a:t>其中</a:t>
            </a:r>
            <a:r>
              <a:rPr kumimoji="0" lang="en-US" altLang="zh-CN" sz="2800" b="1" dirty="0">
                <a:solidFill>
                  <a:srgbClr val="FF0000"/>
                </a:solidFill>
                <a:latin typeface="楷体_GB2312" pitchFamily="49" charset="-122"/>
                <a:ea typeface="楷体_GB2312" pitchFamily="49" charset="-122"/>
              </a:rPr>
              <a:t>《</a:t>
            </a:r>
            <a:r>
              <a:rPr kumimoji="0" lang="zh-CN" altLang="en-US" sz="2800" b="1" dirty="0">
                <a:solidFill>
                  <a:srgbClr val="FF0000"/>
                </a:solidFill>
                <a:latin typeface="楷体_GB2312" pitchFamily="49" charset="-122"/>
                <a:ea typeface="楷体_GB2312" pitchFamily="49" charset="-122"/>
              </a:rPr>
              <a:t>雨巷</a:t>
            </a:r>
            <a:r>
              <a:rPr kumimoji="0" lang="en-US" altLang="zh-CN" sz="2800" b="1" dirty="0">
                <a:solidFill>
                  <a:srgbClr val="FF0000"/>
                </a:solidFill>
                <a:latin typeface="楷体_GB2312" pitchFamily="49" charset="-122"/>
                <a:ea typeface="楷体_GB2312" pitchFamily="49" charset="-122"/>
              </a:rPr>
              <a:t>》</a:t>
            </a:r>
            <a:r>
              <a:rPr kumimoji="0" lang="zh-CN" altLang="en-US" sz="2800" b="1" dirty="0">
                <a:latin typeface="楷体_GB2312" pitchFamily="49" charset="-122"/>
                <a:ea typeface="楷体_GB2312" pitchFamily="49" charset="-122"/>
              </a:rPr>
              <a:t>一诗脍炙人口，诗人也因此获得了</a:t>
            </a:r>
            <a:r>
              <a:rPr kumimoji="0" lang="zh-CN" altLang="en-US" sz="2800" b="1" dirty="0">
                <a:solidFill>
                  <a:srgbClr val="FF0000"/>
                </a:solidFill>
                <a:latin typeface="华文中宋"/>
                <a:ea typeface="楷体_GB2312" pitchFamily="49" charset="-122"/>
              </a:rPr>
              <a:t>“</a:t>
            </a:r>
            <a:r>
              <a:rPr kumimoji="0" lang="zh-CN" altLang="en-US" sz="2800" b="1" dirty="0">
                <a:solidFill>
                  <a:srgbClr val="FF0000"/>
                </a:solidFill>
                <a:latin typeface="楷体_GB2312" pitchFamily="49" charset="-122"/>
                <a:ea typeface="楷体_GB2312" pitchFamily="49" charset="-122"/>
              </a:rPr>
              <a:t>雨巷诗人</a:t>
            </a:r>
            <a:r>
              <a:rPr kumimoji="0" lang="zh-CN" altLang="en-US" sz="2800" b="1" dirty="0">
                <a:solidFill>
                  <a:srgbClr val="FF0000"/>
                </a:solidFill>
                <a:latin typeface="华文中宋"/>
                <a:ea typeface="楷体_GB2312" pitchFamily="49" charset="-122"/>
              </a:rPr>
              <a:t>”</a:t>
            </a:r>
            <a:r>
              <a:rPr kumimoji="0" lang="zh-CN" altLang="en-US" sz="2800" b="1" dirty="0">
                <a:latin typeface="楷体_GB2312" pitchFamily="49" charset="-122"/>
                <a:ea typeface="楷体_GB2312" pitchFamily="49" charset="-122"/>
              </a:rPr>
              <a:t>的桂冠。他是新诗的探索者之一，</a:t>
            </a:r>
            <a:r>
              <a:rPr kumimoji="0" lang="zh-CN" altLang="en-US" sz="2800" b="1" dirty="0">
                <a:solidFill>
                  <a:srgbClr val="FF0000"/>
                </a:solidFill>
                <a:latin typeface="楷体_GB2312" pitchFamily="49" charset="-122"/>
                <a:ea typeface="楷体_GB2312" pitchFamily="49" charset="-122"/>
              </a:rPr>
              <a:t>是象征派现代诗人</a:t>
            </a:r>
            <a:r>
              <a:rPr kumimoji="0" lang="zh-CN" altLang="en-US" sz="2800" b="1" dirty="0">
                <a:latin typeface="楷体_GB2312" pitchFamily="49" charset="-122"/>
                <a:ea typeface="楷体_GB2312" pitchFamily="49" charset="-122"/>
              </a:rPr>
              <a:t>。</a:t>
            </a:r>
          </a:p>
        </p:txBody>
      </p:sp>
      <p:pic>
        <p:nvPicPr>
          <p:cNvPr id="28675" name="Picture 3" descr="戴望舒"/>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788" y="0"/>
            <a:ext cx="2843212" cy="3716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9310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90" name="Text Box 6"/>
          <p:cNvSpPr txBox="1">
            <a:spLocks noChangeArrowheads="1"/>
          </p:cNvSpPr>
          <p:nvPr/>
        </p:nvSpPr>
        <p:spPr bwMode="auto">
          <a:xfrm>
            <a:off x="4859338" y="0"/>
            <a:ext cx="4032250" cy="715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3200" b="1">
                <a:solidFill>
                  <a:srgbClr val="FF0000"/>
                </a:solidFill>
                <a:latin typeface="方正启体简体" pitchFamily="65" charset="-122"/>
                <a:ea typeface="方正启体简体" pitchFamily="65" charset="-122"/>
              </a:rPr>
              <a:t>撑着油纸伞</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像我一样，</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像我一样地</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默默彳亍</a:t>
            </a:r>
            <a:r>
              <a:rPr kumimoji="0" lang="en-US" altLang="zh-CN" sz="3200" b="1">
                <a:solidFill>
                  <a:srgbClr val="FF0000"/>
                </a:solidFill>
                <a:latin typeface="方正启体简体" pitchFamily="65" charset="-122"/>
                <a:ea typeface="方正启体简体" pitchFamily="65" charset="-122"/>
              </a:rPr>
              <a:t>(ch</a:t>
            </a:r>
            <a:r>
              <a:rPr kumimoji="0" lang="en-US" altLang="zh-CN" sz="3200" b="1">
                <a:solidFill>
                  <a:srgbClr val="FF0000"/>
                </a:solidFill>
                <a:latin typeface="Arial Unicode MS"/>
                <a:ea typeface="方正启体简体" pitchFamily="65" charset="-122"/>
              </a:rPr>
              <a:t>ì</a:t>
            </a:r>
            <a:r>
              <a:rPr kumimoji="0" lang="en-US" altLang="zh-CN" sz="3200" b="1">
                <a:solidFill>
                  <a:srgbClr val="FF0000"/>
                </a:solidFill>
                <a:latin typeface="方正启体简体" pitchFamily="65" charset="-122"/>
                <a:ea typeface="方正启体简体" pitchFamily="65" charset="-122"/>
              </a:rPr>
              <a:t>ch</a:t>
            </a:r>
            <a:r>
              <a:rPr kumimoji="0" lang="en-US" altLang="zh-CN" sz="3200" b="1">
                <a:solidFill>
                  <a:srgbClr val="FF0000"/>
                </a:solidFill>
                <a:latin typeface="Arial Unicode MS"/>
                <a:ea typeface="方正启体简体" pitchFamily="65" charset="-122"/>
              </a:rPr>
              <a:t>ù</a:t>
            </a:r>
            <a:r>
              <a:rPr kumimoji="0" lang="en-US" altLang="zh-CN" sz="3200" b="1">
                <a:solidFill>
                  <a:srgbClr val="FF0000"/>
                </a:solidFill>
                <a:latin typeface="方正启体简体" pitchFamily="65" charset="-122"/>
                <a:ea typeface="方正启体简体" pitchFamily="65" charset="-122"/>
              </a:rPr>
              <a:t>)</a:t>
            </a:r>
            <a:r>
              <a:rPr kumimoji="0" lang="zh-CN" altLang="en-US" sz="3200" b="1">
                <a:solidFill>
                  <a:srgbClr val="FF0000"/>
                </a:solidFill>
                <a:latin typeface="方正启体简体" pitchFamily="65" charset="-122"/>
                <a:ea typeface="方正启体简体" pitchFamily="65" charset="-122"/>
              </a:rPr>
              <a:t>着</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冷漠、凄清，又惆怅。</a:t>
            </a:r>
          </a:p>
          <a:p>
            <a:pPr>
              <a:spcBef>
                <a:spcPct val="50000"/>
              </a:spcBef>
            </a:pPr>
            <a:r>
              <a:rPr kumimoji="0" lang="zh-CN" altLang="en-US" sz="3200" b="1">
                <a:solidFill>
                  <a:srgbClr val="FF0000"/>
                </a:solidFill>
                <a:latin typeface="方正启体简体" pitchFamily="65" charset="-122"/>
                <a:ea typeface="方正启体简体" pitchFamily="65" charset="-122"/>
              </a:rPr>
              <a:t>她静默地走近</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走近，又投出</a:t>
            </a:r>
            <a:r>
              <a:rPr kumimoji="0" lang="zh-CN" altLang="en-US" sz="3200" b="1">
                <a:latin typeface="方正启体简体" pitchFamily="65" charset="-122"/>
                <a:ea typeface="方正启体简体" pitchFamily="65" charset="-122"/>
              </a:rPr>
              <a:t/>
            </a:r>
            <a:br>
              <a:rPr kumimoji="0" lang="zh-CN" altLang="en-US" sz="3200" b="1">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太息一般的眼光</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她飘过</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像梦一般地，</a:t>
            </a:r>
            <a:br>
              <a:rPr kumimoji="0" lang="zh-CN" altLang="en-US" sz="3200" b="1">
                <a:solidFill>
                  <a:srgbClr val="FF0000"/>
                </a:solidFill>
                <a:latin typeface="方正启体简体" pitchFamily="65" charset="-122"/>
                <a:ea typeface="方正启体简体" pitchFamily="65" charset="-122"/>
              </a:rPr>
            </a:br>
            <a:r>
              <a:rPr kumimoji="0" lang="zh-CN" altLang="en-US" sz="3200" b="1">
                <a:solidFill>
                  <a:srgbClr val="FF0000"/>
                </a:solidFill>
                <a:latin typeface="方正启体简体" pitchFamily="65" charset="-122"/>
                <a:ea typeface="方正启体简体" pitchFamily="65" charset="-122"/>
              </a:rPr>
              <a:t>像梦一般地凄婉迷茫。</a:t>
            </a:r>
            <a:br>
              <a:rPr kumimoji="0" lang="zh-CN" altLang="en-US" sz="3200" b="1">
                <a:solidFill>
                  <a:srgbClr val="FF0000"/>
                </a:solidFill>
                <a:latin typeface="方正启体简体" pitchFamily="65" charset="-122"/>
                <a:ea typeface="方正启体简体" pitchFamily="65" charset="-122"/>
              </a:rPr>
            </a:br>
            <a:endParaRPr kumimoji="0" lang="zh-CN" altLang="en-US" sz="3200" b="1">
              <a:solidFill>
                <a:srgbClr val="FF0000"/>
              </a:solidFill>
              <a:latin typeface="方正启体简体" pitchFamily="65" charset="-122"/>
              <a:ea typeface="方正启体简体" pitchFamily="65" charset="-122"/>
            </a:endParaRPr>
          </a:p>
        </p:txBody>
      </p:sp>
      <p:pic>
        <p:nvPicPr>
          <p:cNvPr id="118792" name="Picture 8" descr="20070902_5b45887784aaedd11b67IzLQYqVoca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0"/>
            <a:ext cx="47529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1535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8790"/>
                                        </p:tgtEl>
                                        <p:attrNameLst>
                                          <p:attrName>style.visibility</p:attrName>
                                        </p:attrNameLst>
                                      </p:cBhvr>
                                      <p:to>
                                        <p:strVal val="visible"/>
                                      </p:to>
                                    </p:set>
                                    <p:animEffect transition="in" filter="box(in)">
                                      <p:cBhvr>
                                        <p:cTn id="7" dur="500"/>
                                        <p:tgtEl>
                                          <p:spTgt spid="118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0"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5" name="Picture 5" descr="200582656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00563" cy="6858000"/>
          </a:xfrm>
          <a:prstGeom prst="rect">
            <a:avLst/>
          </a:prstGeom>
          <a:noFill/>
          <a:extLst>
            <a:ext uri="{909E8E84-426E-40DD-AFC4-6F175D3DCCD1}">
              <a14:hiddenFill xmlns:a14="http://schemas.microsoft.com/office/drawing/2010/main">
                <a:solidFill>
                  <a:srgbClr val="FFFFFF"/>
                </a:solidFill>
              </a14:hiddenFill>
            </a:ext>
          </a:extLst>
        </p:spPr>
      </p:pic>
      <p:sp>
        <p:nvSpPr>
          <p:cNvPr id="122886" name="Rectangle 6"/>
          <p:cNvSpPr>
            <a:spLocks noChangeArrowheads="1"/>
          </p:cNvSpPr>
          <p:nvPr/>
        </p:nvSpPr>
        <p:spPr bwMode="auto">
          <a:xfrm>
            <a:off x="4716463" y="0"/>
            <a:ext cx="4679950" cy="691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zh-CN" altLang="en-US" sz="3200" b="1" dirty="0">
                <a:solidFill>
                  <a:srgbClr val="6600CC"/>
                </a:solidFill>
                <a:ea typeface="方正启体简体" pitchFamily="65" charset="-122"/>
              </a:rPr>
              <a:t>像梦中飘过</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一枝丁香地，</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我身旁飘过这个女郎；</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她默默地远了，远了，</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到了颓圮的篱墙，</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走尽这雨巷。</a:t>
            </a:r>
          </a:p>
          <a:p>
            <a:endParaRPr kumimoji="0" lang="zh-CN" altLang="en-US" sz="3200" b="1" dirty="0">
              <a:solidFill>
                <a:srgbClr val="6600CC"/>
              </a:solidFill>
              <a:ea typeface="方正启体简体" pitchFamily="65" charset="-122"/>
            </a:endParaRPr>
          </a:p>
          <a:p>
            <a:r>
              <a:rPr kumimoji="0" lang="zh-CN" altLang="en-US" sz="3200" b="1" dirty="0">
                <a:solidFill>
                  <a:srgbClr val="6600CC"/>
                </a:solidFill>
                <a:ea typeface="方正启体简体" pitchFamily="65" charset="-122"/>
              </a:rPr>
              <a:t>在雨的哀曲里，</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消了她的颜色，</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散了她的芬芳，</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消散了，甚至她的</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太息般的眼光</a:t>
            </a:r>
            <a:br>
              <a:rPr kumimoji="0" lang="zh-CN" altLang="en-US" sz="3200" b="1" dirty="0">
                <a:solidFill>
                  <a:srgbClr val="6600CC"/>
                </a:solidFill>
                <a:ea typeface="方正启体简体" pitchFamily="65" charset="-122"/>
              </a:rPr>
            </a:br>
            <a:r>
              <a:rPr kumimoji="0" lang="zh-CN" altLang="en-US" sz="3200" b="1" dirty="0">
                <a:solidFill>
                  <a:srgbClr val="6600CC"/>
                </a:solidFill>
                <a:ea typeface="方正启体简体" pitchFamily="65" charset="-122"/>
              </a:rPr>
              <a:t>丁香般的惆怅。</a:t>
            </a:r>
          </a:p>
          <a:p>
            <a:endParaRPr kumimoji="0" lang="en-US" altLang="zh-CN" sz="3200" b="1" dirty="0">
              <a:solidFill>
                <a:srgbClr val="6600CC"/>
              </a:solidFill>
              <a:ea typeface="方正启体简体" pitchFamily="65" charset="-122"/>
            </a:endParaRPr>
          </a:p>
        </p:txBody>
      </p:sp>
    </p:spTree>
    <p:extLst>
      <p:ext uri="{BB962C8B-B14F-4D97-AF65-F5344CB8AC3E}">
        <p14:creationId xmlns:p14="http://schemas.microsoft.com/office/powerpoint/2010/main" val="41935841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22886"/>
                                        </p:tgtEl>
                                        <p:attrNameLst>
                                          <p:attrName>style.visibility</p:attrName>
                                        </p:attrNameLst>
                                      </p:cBhvr>
                                      <p:to>
                                        <p:strVal val="visible"/>
                                      </p:to>
                                    </p:set>
                                    <p:anim calcmode="lin" valueType="num">
                                      <p:cBhvr>
                                        <p:cTn id="7" dur="500" decel="50000" fill="hold">
                                          <p:stCondLst>
                                            <p:cond delay="0"/>
                                          </p:stCondLst>
                                        </p:cTn>
                                        <p:tgtEl>
                                          <p:spTgt spid="12288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288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2886"/>
                                        </p:tgtEl>
                                        <p:attrNameLst>
                                          <p:attrName>ppt_w</p:attrName>
                                        </p:attrNameLst>
                                      </p:cBhvr>
                                      <p:tavLst>
                                        <p:tav tm="0">
                                          <p:val>
                                            <p:strVal val="#ppt_w*.05"/>
                                          </p:val>
                                        </p:tav>
                                        <p:tav tm="100000">
                                          <p:val>
                                            <p:strVal val="#ppt_w"/>
                                          </p:val>
                                        </p:tav>
                                      </p:tavLst>
                                    </p:anim>
                                    <p:anim calcmode="lin" valueType="num">
                                      <p:cBhvr>
                                        <p:cTn id="10" dur="1000" fill="hold"/>
                                        <p:tgtEl>
                                          <p:spTgt spid="12288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288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288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288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28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10" name="Picture 6" descr="19899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23908" name="Rectangle 4"/>
          <p:cNvSpPr>
            <a:spLocks noChangeArrowheads="1"/>
          </p:cNvSpPr>
          <p:nvPr/>
        </p:nvSpPr>
        <p:spPr bwMode="auto">
          <a:xfrm>
            <a:off x="5695950" y="1631950"/>
            <a:ext cx="3448050"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3200" b="1">
                <a:solidFill>
                  <a:srgbClr val="FF00FF"/>
                </a:solidFill>
                <a:ea typeface="方正启体简体" pitchFamily="65" charset="-122"/>
              </a:rPr>
              <a:t>撑着油纸伞，独自</a:t>
            </a:r>
            <a:br>
              <a:rPr kumimoji="0" lang="zh-CN" altLang="en-US" sz="3200" b="1">
                <a:solidFill>
                  <a:srgbClr val="FF00FF"/>
                </a:solidFill>
                <a:ea typeface="方正启体简体" pitchFamily="65" charset="-122"/>
              </a:rPr>
            </a:br>
            <a:r>
              <a:rPr kumimoji="0" lang="zh-CN" altLang="en-US" sz="3200" b="1">
                <a:solidFill>
                  <a:srgbClr val="FF00FF"/>
                </a:solidFill>
                <a:ea typeface="方正启体简体" pitchFamily="65" charset="-122"/>
              </a:rPr>
              <a:t>彷徨在悠长、悠长</a:t>
            </a:r>
            <a:br>
              <a:rPr kumimoji="0" lang="zh-CN" altLang="en-US" sz="3200" b="1">
                <a:solidFill>
                  <a:srgbClr val="FF00FF"/>
                </a:solidFill>
                <a:ea typeface="方正启体简体" pitchFamily="65" charset="-122"/>
              </a:rPr>
            </a:br>
            <a:r>
              <a:rPr kumimoji="0" lang="zh-CN" altLang="en-US" sz="3200" b="1">
                <a:solidFill>
                  <a:srgbClr val="FF00FF"/>
                </a:solidFill>
                <a:ea typeface="方正启体简体" pitchFamily="65" charset="-122"/>
              </a:rPr>
              <a:t>又寂寥的雨巷，</a:t>
            </a:r>
            <a:br>
              <a:rPr kumimoji="0" lang="zh-CN" altLang="en-US" sz="3200" b="1">
                <a:solidFill>
                  <a:srgbClr val="FF00FF"/>
                </a:solidFill>
                <a:ea typeface="方正启体简体" pitchFamily="65" charset="-122"/>
              </a:rPr>
            </a:br>
            <a:r>
              <a:rPr kumimoji="0" lang="zh-CN" altLang="en-US" sz="3200" b="1">
                <a:solidFill>
                  <a:srgbClr val="FF00FF"/>
                </a:solidFill>
                <a:ea typeface="方正启体简体" pitchFamily="65" charset="-122"/>
              </a:rPr>
              <a:t>我希望飘过</a:t>
            </a:r>
            <a:br>
              <a:rPr kumimoji="0" lang="zh-CN" altLang="en-US" sz="3200" b="1">
                <a:solidFill>
                  <a:srgbClr val="FF00FF"/>
                </a:solidFill>
                <a:ea typeface="方正启体简体" pitchFamily="65" charset="-122"/>
              </a:rPr>
            </a:br>
            <a:r>
              <a:rPr kumimoji="0" lang="zh-CN" altLang="en-US" sz="3200" b="1">
                <a:solidFill>
                  <a:srgbClr val="FF00FF"/>
                </a:solidFill>
                <a:ea typeface="方正启体简体" pitchFamily="65" charset="-122"/>
              </a:rPr>
              <a:t>一个丁香一样地</a:t>
            </a:r>
            <a:br>
              <a:rPr kumimoji="0" lang="zh-CN" altLang="en-US" sz="3200" b="1">
                <a:solidFill>
                  <a:srgbClr val="FF00FF"/>
                </a:solidFill>
                <a:ea typeface="方正启体简体" pitchFamily="65" charset="-122"/>
              </a:rPr>
            </a:br>
            <a:r>
              <a:rPr kumimoji="0" lang="zh-CN" altLang="en-US" sz="3200" b="1">
                <a:solidFill>
                  <a:srgbClr val="FF00FF"/>
                </a:solidFill>
                <a:ea typeface="方正启体简体" pitchFamily="65" charset="-122"/>
              </a:rPr>
              <a:t>结着愁怨的姑娘</a:t>
            </a:r>
          </a:p>
        </p:txBody>
      </p:sp>
    </p:spTree>
    <p:extLst>
      <p:ext uri="{BB962C8B-B14F-4D97-AF65-F5344CB8AC3E}">
        <p14:creationId xmlns:p14="http://schemas.microsoft.com/office/powerpoint/2010/main" val="4046285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23908"/>
                                        </p:tgtEl>
                                        <p:attrNameLst>
                                          <p:attrName>style.visibility</p:attrName>
                                        </p:attrNameLst>
                                      </p:cBhvr>
                                      <p:to>
                                        <p:strVal val="visible"/>
                                      </p:to>
                                    </p:set>
                                    <p:anim calcmode="lin" valueType="num">
                                      <p:cBhvr>
                                        <p:cTn id="7" dur="1000" fill="hold"/>
                                        <p:tgtEl>
                                          <p:spTgt spid="123908"/>
                                        </p:tgtEl>
                                        <p:attrNameLst>
                                          <p:attrName>ppt_w</p:attrName>
                                        </p:attrNameLst>
                                      </p:cBhvr>
                                      <p:tavLst>
                                        <p:tav tm="0">
                                          <p:val>
                                            <p:fltVal val="0"/>
                                          </p:val>
                                        </p:tav>
                                        <p:tav tm="100000">
                                          <p:val>
                                            <p:strVal val="#ppt_w"/>
                                          </p:val>
                                        </p:tav>
                                      </p:tavLst>
                                    </p:anim>
                                    <p:anim calcmode="lin" valueType="num">
                                      <p:cBhvr>
                                        <p:cTn id="8" dur="1000" fill="hold"/>
                                        <p:tgtEl>
                                          <p:spTgt spid="123908"/>
                                        </p:tgtEl>
                                        <p:attrNameLst>
                                          <p:attrName>ppt_h</p:attrName>
                                        </p:attrNameLst>
                                      </p:cBhvr>
                                      <p:tavLst>
                                        <p:tav tm="0">
                                          <p:val>
                                            <p:fltVal val="0"/>
                                          </p:val>
                                        </p:tav>
                                        <p:tav tm="100000">
                                          <p:val>
                                            <p:strVal val="#ppt_h"/>
                                          </p:val>
                                        </p:tav>
                                      </p:tavLst>
                                    </p:anim>
                                    <p:anim calcmode="lin" valueType="num">
                                      <p:cBhvr>
                                        <p:cTn id="9" dur="1000" fill="hold"/>
                                        <p:tgtEl>
                                          <p:spTgt spid="12390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390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rrowheads="1"/>
          </p:cNvSpPr>
          <p:nvPr>
            <p:ph type="title"/>
          </p:nvPr>
        </p:nvSpPr>
        <p:spPr>
          <a:xfrm>
            <a:off x="0" y="0"/>
            <a:ext cx="5210175" cy="908050"/>
          </a:xfrm>
        </p:spPr>
        <p:txBody>
          <a:bodyPr/>
          <a:lstStyle/>
          <a:p>
            <a:r>
              <a:rPr lang="zh-CN" altLang="en-US"/>
              <a:t>研讨与练习（</a:t>
            </a:r>
            <a:r>
              <a:rPr lang="en-US" altLang="zh-CN"/>
              <a:t>P7</a:t>
            </a:r>
            <a:r>
              <a:rPr lang="zh-CN" altLang="en-US"/>
              <a:t>）</a:t>
            </a:r>
          </a:p>
        </p:txBody>
      </p:sp>
      <p:sp>
        <p:nvSpPr>
          <p:cNvPr id="151555" name="Rectangle 3"/>
          <p:cNvSpPr>
            <a:spLocks noGrp="1" noRot="1" noChangeArrowheads="1"/>
          </p:cNvSpPr>
          <p:nvPr>
            <p:ph type="body" idx="1"/>
          </p:nvPr>
        </p:nvSpPr>
        <p:spPr>
          <a:xfrm>
            <a:off x="0" y="908050"/>
            <a:ext cx="8153400" cy="1441450"/>
          </a:xfrm>
        </p:spPr>
        <p:txBody>
          <a:bodyPr>
            <a:normAutofit fontScale="92500"/>
          </a:bodyPr>
          <a:lstStyle/>
          <a:p>
            <a:pPr>
              <a:lnSpc>
                <a:spcPct val="90000"/>
              </a:lnSpc>
              <a:buFont typeface="Wingdings" pitchFamily="2" charset="2"/>
              <a:buNone/>
            </a:pPr>
            <a:r>
              <a:rPr lang="zh-CN" altLang="en-US"/>
              <a:t>一、有感情地背诵课文，细心体会诗人用“残损的手掌”“摸索”祖国土地时的种种感觉，说说诗人内心深处情感的变化起伏。</a:t>
            </a:r>
          </a:p>
        </p:txBody>
      </p:sp>
      <p:sp>
        <p:nvSpPr>
          <p:cNvPr id="151556" name="Text Box 4"/>
          <p:cNvSpPr txBox="1">
            <a:spLocks noChangeArrowheads="1"/>
          </p:cNvSpPr>
          <p:nvPr/>
        </p:nvSpPr>
        <p:spPr bwMode="auto">
          <a:xfrm>
            <a:off x="0" y="2174875"/>
            <a:ext cx="88931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a:solidFill>
                  <a:srgbClr val="6600CC"/>
                </a:solidFill>
              </a:rPr>
              <a:t>诗人先是凄楚忧愤，转而热切期盼，对解放区寄与了民族复兴的希望。</a:t>
            </a:r>
            <a:r>
              <a:rPr lang="zh-CN" altLang="en-US"/>
              <a:t> </a:t>
            </a:r>
          </a:p>
        </p:txBody>
      </p:sp>
      <p:sp>
        <p:nvSpPr>
          <p:cNvPr id="151557" name="Text Box 5"/>
          <p:cNvSpPr txBox="1">
            <a:spLocks noChangeArrowheads="1"/>
          </p:cNvSpPr>
          <p:nvPr/>
        </p:nvSpPr>
        <p:spPr bwMode="auto">
          <a:xfrm>
            <a:off x="0" y="2984500"/>
            <a:ext cx="9124950"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t>二、注意诗中起修饰作用的相关词语，看看哪些是</a:t>
            </a:r>
          </a:p>
          <a:p>
            <a:r>
              <a:rPr lang="zh-CN" altLang="en-US" sz="3200"/>
              <a:t>积极的、暖色调的，哪些是消极的、冷色调的，说</a:t>
            </a:r>
          </a:p>
          <a:p>
            <a:r>
              <a:rPr lang="zh-CN" altLang="en-US" sz="3200"/>
              <a:t>说诗人这样写有什么表达效果。</a:t>
            </a:r>
          </a:p>
        </p:txBody>
      </p:sp>
      <p:sp>
        <p:nvSpPr>
          <p:cNvPr id="151558" name="Text Box 6"/>
          <p:cNvSpPr txBox="1">
            <a:spLocks noChangeArrowheads="1"/>
          </p:cNvSpPr>
          <p:nvPr/>
        </p:nvSpPr>
        <p:spPr bwMode="auto">
          <a:xfrm>
            <a:off x="0" y="4602163"/>
            <a:ext cx="8718550"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a:solidFill>
                  <a:srgbClr val="FF00FF"/>
                </a:solidFill>
              </a:rPr>
              <a:t>积极的、暖色调的词语如：新生、辽远、温暖、明亮、</a:t>
            </a:r>
          </a:p>
          <a:p>
            <a:r>
              <a:rPr lang="zh-CN" altLang="en-US" sz="2800">
                <a:solidFill>
                  <a:srgbClr val="FF00FF"/>
                </a:solidFill>
              </a:rPr>
              <a:t>坚固、蓬勃、永恒</a:t>
            </a:r>
            <a:r>
              <a:rPr lang="en-US" altLang="zh-CN" sz="2800">
                <a:solidFill>
                  <a:srgbClr val="FF00FF"/>
                </a:solidFill>
              </a:rPr>
              <a:t>……</a:t>
            </a:r>
          </a:p>
          <a:p>
            <a:r>
              <a:rPr lang="zh-CN" altLang="en-US" sz="2800">
                <a:solidFill>
                  <a:srgbClr val="FF00FF"/>
                </a:solidFill>
              </a:rPr>
              <a:t>消极的、冷色调的词语如：残损、冷、彻骨、寂寞、</a:t>
            </a:r>
          </a:p>
          <a:p>
            <a:r>
              <a:rPr lang="zh-CN" altLang="en-US" sz="2800">
                <a:solidFill>
                  <a:srgbClr val="FF00FF"/>
                </a:solidFill>
              </a:rPr>
              <a:t>憔悴、阴暗</a:t>
            </a:r>
            <a:r>
              <a:rPr lang="en-US" altLang="zh-CN" sz="2800">
                <a:solidFill>
                  <a:srgbClr val="FF00FF"/>
                </a:solidFill>
              </a:rPr>
              <a:t>……</a:t>
            </a:r>
          </a:p>
          <a:p>
            <a:r>
              <a:rPr lang="zh-CN" altLang="en-US" sz="2800">
                <a:solidFill>
                  <a:srgbClr val="FF00FF"/>
                </a:solidFill>
              </a:rPr>
              <a:t>效果是为了更好地表达诗人内心深处的爱与恨。</a:t>
            </a:r>
          </a:p>
        </p:txBody>
      </p:sp>
    </p:spTree>
    <p:extLst>
      <p:ext uri="{BB962C8B-B14F-4D97-AF65-F5344CB8AC3E}">
        <p14:creationId xmlns:p14="http://schemas.microsoft.com/office/powerpoint/2010/main" val="34167168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1554"/>
                                        </p:tgtEl>
                                        <p:attrNameLst>
                                          <p:attrName>style.visibility</p:attrName>
                                        </p:attrNameLst>
                                      </p:cBhvr>
                                      <p:to>
                                        <p:strVal val="visible"/>
                                      </p:to>
                                    </p:set>
                                    <p:animEffect transition="in" filter="blinds(horizontal)">
                                      <p:cBhvr>
                                        <p:cTn id="7" dur="500"/>
                                        <p:tgtEl>
                                          <p:spTgt spid="1515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51555">
                                            <p:txEl>
                                              <p:pRg st="0" end="0"/>
                                            </p:txEl>
                                          </p:spTgt>
                                        </p:tgtEl>
                                        <p:attrNameLst>
                                          <p:attrName>style.visibility</p:attrName>
                                        </p:attrNameLst>
                                      </p:cBhvr>
                                      <p:to>
                                        <p:strVal val="visible"/>
                                      </p:to>
                                    </p:set>
                                    <p:anim calcmode="lin" valueType="num">
                                      <p:cBhvr additive="base">
                                        <p:cTn id="12" dur="500" fill="hold"/>
                                        <p:tgtEl>
                                          <p:spTgt spid="15155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515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51556"/>
                                        </p:tgtEl>
                                        <p:attrNameLst>
                                          <p:attrName>style.visibility</p:attrName>
                                        </p:attrNameLst>
                                      </p:cBhvr>
                                      <p:to>
                                        <p:strVal val="visible"/>
                                      </p:to>
                                    </p:set>
                                    <p:animEffect transition="in" filter="box(in)">
                                      <p:cBhvr>
                                        <p:cTn id="18" dur="500"/>
                                        <p:tgtEl>
                                          <p:spTgt spid="15155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5" presetClass="entr" presetSubtype="0" fill="hold" grpId="0" nodeType="clickEffect">
                                  <p:stCondLst>
                                    <p:cond delay="0"/>
                                  </p:stCondLst>
                                  <p:childTnLst>
                                    <p:set>
                                      <p:cBhvr>
                                        <p:cTn id="22" dur="1" fill="hold">
                                          <p:stCondLst>
                                            <p:cond delay="0"/>
                                          </p:stCondLst>
                                        </p:cTn>
                                        <p:tgtEl>
                                          <p:spTgt spid="151557"/>
                                        </p:tgtEl>
                                        <p:attrNameLst>
                                          <p:attrName>style.visibility</p:attrName>
                                        </p:attrNameLst>
                                      </p:cBhvr>
                                      <p:to>
                                        <p:strVal val="visible"/>
                                      </p:to>
                                    </p:set>
                                    <p:anim calcmode="lin" valueType="num">
                                      <p:cBhvr>
                                        <p:cTn id="23" dur="500" decel="50000" fill="hold">
                                          <p:stCondLst>
                                            <p:cond delay="0"/>
                                          </p:stCondLst>
                                        </p:cTn>
                                        <p:tgtEl>
                                          <p:spTgt spid="151557"/>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151557"/>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151557"/>
                                        </p:tgtEl>
                                        <p:attrNameLst>
                                          <p:attrName>ppt_w</p:attrName>
                                        </p:attrNameLst>
                                      </p:cBhvr>
                                      <p:tavLst>
                                        <p:tav tm="0">
                                          <p:val>
                                            <p:strVal val="#ppt_w*.05"/>
                                          </p:val>
                                        </p:tav>
                                        <p:tav tm="100000">
                                          <p:val>
                                            <p:strVal val="#ppt_w"/>
                                          </p:val>
                                        </p:tav>
                                      </p:tavLst>
                                    </p:anim>
                                    <p:anim calcmode="lin" valueType="num">
                                      <p:cBhvr>
                                        <p:cTn id="26" dur="1000" fill="hold"/>
                                        <p:tgtEl>
                                          <p:spTgt spid="151557"/>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151557"/>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151557"/>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151557"/>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15155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6" presetClass="entr" presetSubtype="0" fill="hold" grpId="0" nodeType="clickEffect">
                                  <p:stCondLst>
                                    <p:cond delay="0"/>
                                  </p:stCondLst>
                                  <p:iterate type="lt">
                                    <p:tmPct val="10000"/>
                                  </p:iterate>
                                  <p:childTnLst>
                                    <p:set>
                                      <p:cBhvr>
                                        <p:cTn id="34" dur="1" fill="hold">
                                          <p:stCondLst>
                                            <p:cond delay="0"/>
                                          </p:stCondLst>
                                        </p:cTn>
                                        <p:tgtEl>
                                          <p:spTgt spid="151558"/>
                                        </p:tgtEl>
                                        <p:attrNameLst>
                                          <p:attrName>style.visibility</p:attrName>
                                        </p:attrNameLst>
                                      </p:cBhvr>
                                      <p:to>
                                        <p:strVal val="visible"/>
                                      </p:to>
                                    </p:set>
                                    <p:anim by="(-#ppt_w*2)" calcmode="lin" valueType="num">
                                      <p:cBhvr rctx="PPT">
                                        <p:cTn id="35" dur="500" autoRev="1" fill="hold">
                                          <p:stCondLst>
                                            <p:cond delay="0"/>
                                          </p:stCondLst>
                                        </p:cTn>
                                        <p:tgtEl>
                                          <p:spTgt spid="151558"/>
                                        </p:tgtEl>
                                        <p:attrNameLst>
                                          <p:attrName>ppt_w</p:attrName>
                                        </p:attrNameLst>
                                      </p:cBhvr>
                                    </p:anim>
                                    <p:anim by="(#ppt_w*0.50)" calcmode="lin" valueType="num">
                                      <p:cBhvr>
                                        <p:cTn id="36" dur="500" decel="50000" autoRev="1" fill="hold">
                                          <p:stCondLst>
                                            <p:cond delay="0"/>
                                          </p:stCondLst>
                                        </p:cTn>
                                        <p:tgtEl>
                                          <p:spTgt spid="151558"/>
                                        </p:tgtEl>
                                        <p:attrNameLst>
                                          <p:attrName>ppt_x</p:attrName>
                                        </p:attrNameLst>
                                      </p:cBhvr>
                                    </p:anim>
                                    <p:anim from="(-#ppt_h/2)" to="(#ppt_y)" calcmode="lin" valueType="num">
                                      <p:cBhvr>
                                        <p:cTn id="37" dur="1000" fill="hold">
                                          <p:stCondLst>
                                            <p:cond delay="0"/>
                                          </p:stCondLst>
                                        </p:cTn>
                                        <p:tgtEl>
                                          <p:spTgt spid="151558"/>
                                        </p:tgtEl>
                                        <p:attrNameLst>
                                          <p:attrName>ppt_y</p:attrName>
                                        </p:attrNameLst>
                                      </p:cBhvr>
                                    </p:anim>
                                    <p:animRot by="21600000">
                                      <p:cBhvr>
                                        <p:cTn id="38" dur="1000" fill="hold">
                                          <p:stCondLst>
                                            <p:cond delay="0"/>
                                          </p:stCondLst>
                                        </p:cTn>
                                        <p:tgtEl>
                                          <p:spTgt spid="1515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4" grpId="0"/>
      <p:bldP spid="151555" grpId="0" build="p"/>
      <p:bldP spid="151556" grpId="0"/>
      <p:bldP spid="151557" grpId="0"/>
      <p:bldP spid="1515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rrowheads="1"/>
          </p:cNvSpPr>
          <p:nvPr>
            <p:ph type="title"/>
          </p:nvPr>
        </p:nvSpPr>
        <p:spPr>
          <a:xfrm>
            <a:off x="0" y="0"/>
            <a:ext cx="9144000" cy="1700213"/>
          </a:xfrm>
        </p:spPr>
        <p:txBody>
          <a:bodyPr>
            <a:normAutofit fontScale="90000"/>
          </a:bodyPr>
          <a:lstStyle/>
          <a:p>
            <a:r>
              <a:rPr lang="zh-CN" altLang="en-US" sz="3200"/>
              <a:t>三、诗人往往把情感寄寓在具体的形象上，使抽象的心绪具有可感性。借鉴这种写法，联系你的生活体验，写几句富有诗意的话，抒写自己的一种感情（如“思念”“悲伤”“欢欣”等）。</a:t>
            </a:r>
          </a:p>
        </p:txBody>
      </p:sp>
      <p:sp>
        <p:nvSpPr>
          <p:cNvPr id="152579" name="Rectangle 3"/>
          <p:cNvSpPr>
            <a:spLocks noGrp="1" noRot="1" noChangeArrowheads="1"/>
          </p:cNvSpPr>
          <p:nvPr>
            <p:ph type="body" idx="1"/>
          </p:nvPr>
        </p:nvSpPr>
        <p:spPr>
          <a:xfrm>
            <a:off x="0" y="2276475"/>
            <a:ext cx="9144000" cy="3822700"/>
          </a:xfrm>
        </p:spPr>
        <p:txBody>
          <a:bodyPr/>
          <a:lstStyle/>
          <a:p>
            <a:pPr>
              <a:buFont typeface="Wingdings" pitchFamily="2" charset="2"/>
              <a:buNone/>
            </a:pPr>
            <a:r>
              <a:rPr lang="zh-CN" altLang="en-US"/>
              <a:t>时间像那溪水，静静的流淌掉我所有美好的爱恋 我的心就是那地底的湖，虽然黑暗，宁静清澈 那些原来执着的东西，依然抵不住时间的侵蚀 已经被风化得失了模样 我就如门前的两头石狮，沉默着 一头看街上众生攘攘 一头看自家院落，游鱼戏馋猫 </a:t>
            </a:r>
          </a:p>
        </p:txBody>
      </p:sp>
    </p:spTree>
    <p:extLst>
      <p:ext uri="{BB962C8B-B14F-4D97-AF65-F5344CB8AC3E}">
        <p14:creationId xmlns:p14="http://schemas.microsoft.com/office/powerpoint/2010/main" val="4196960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52578"/>
                                        </p:tgtEl>
                                        <p:attrNameLst>
                                          <p:attrName>style.visibility</p:attrName>
                                        </p:attrNameLst>
                                      </p:cBhvr>
                                      <p:to>
                                        <p:strVal val="visible"/>
                                      </p:to>
                                    </p:set>
                                    <p:animEffect transition="in" filter="wipe(down)">
                                      <p:cBhvr>
                                        <p:cTn id="7" dur="580">
                                          <p:stCondLst>
                                            <p:cond delay="0"/>
                                          </p:stCondLst>
                                        </p:cTn>
                                        <p:tgtEl>
                                          <p:spTgt spid="152578"/>
                                        </p:tgtEl>
                                      </p:cBhvr>
                                    </p:animEffect>
                                    <p:anim calcmode="lin" valueType="num">
                                      <p:cBhvr>
                                        <p:cTn id="8" dur="1822" tmFilter="0,0; 0.14,0.36; 0.43,0.73; 0.71,0.91; 1.0,1.0">
                                          <p:stCondLst>
                                            <p:cond delay="0"/>
                                          </p:stCondLst>
                                        </p:cTn>
                                        <p:tgtEl>
                                          <p:spTgt spid="15257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257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257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257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2578"/>
                                        </p:tgtEl>
                                        <p:attrNameLst>
                                          <p:attrName>ppt_y</p:attrName>
                                        </p:attrNameLst>
                                      </p:cBhvr>
                                      <p:tavLst>
                                        <p:tav tm="0" fmla="#ppt_y-sin(pi*$)/81">
                                          <p:val>
                                            <p:fltVal val="0"/>
                                          </p:val>
                                        </p:tav>
                                        <p:tav tm="100000">
                                          <p:val>
                                            <p:fltVal val="1"/>
                                          </p:val>
                                        </p:tav>
                                      </p:tavLst>
                                    </p:anim>
                                    <p:animScale>
                                      <p:cBhvr>
                                        <p:cTn id="13" dur="26">
                                          <p:stCondLst>
                                            <p:cond delay="650"/>
                                          </p:stCondLst>
                                        </p:cTn>
                                        <p:tgtEl>
                                          <p:spTgt spid="152578"/>
                                        </p:tgtEl>
                                      </p:cBhvr>
                                      <p:to x="100000" y="60000"/>
                                    </p:animScale>
                                    <p:animScale>
                                      <p:cBhvr>
                                        <p:cTn id="14" dur="166" decel="50000">
                                          <p:stCondLst>
                                            <p:cond delay="676"/>
                                          </p:stCondLst>
                                        </p:cTn>
                                        <p:tgtEl>
                                          <p:spTgt spid="152578"/>
                                        </p:tgtEl>
                                      </p:cBhvr>
                                      <p:to x="100000" y="100000"/>
                                    </p:animScale>
                                    <p:animScale>
                                      <p:cBhvr>
                                        <p:cTn id="15" dur="26">
                                          <p:stCondLst>
                                            <p:cond delay="1312"/>
                                          </p:stCondLst>
                                        </p:cTn>
                                        <p:tgtEl>
                                          <p:spTgt spid="152578"/>
                                        </p:tgtEl>
                                      </p:cBhvr>
                                      <p:to x="100000" y="80000"/>
                                    </p:animScale>
                                    <p:animScale>
                                      <p:cBhvr>
                                        <p:cTn id="16" dur="166" decel="50000">
                                          <p:stCondLst>
                                            <p:cond delay="1338"/>
                                          </p:stCondLst>
                                        </p:cTn>
                                        <p:tgtEl>
                                          <p:spTgt spid="152578"/>
                                        </p:tgtEl>
                                      </p:cBhvr>
                                      <p:to x="100000" y="100000"/>
                                    </p:animScale>
                                    <p:animScale>
                                      <p:cBhvr>
                                        <p:cTn id="17" dur="26">
                                          <p:stCondLst>
                                            <p:cond delay="1642"/>
                                          </p:stCondLst>
                                        </p:cTn>
                                        <p:tgtEl>
                                          <p:spTgt spid="152578"/>
                                        </p:tgtEl>
                                      </p:cBhvr>
                                      <p:to x="100000" y="90000"/>
                                    </p:animScale>
                                    <p:animScale>
                                      <p:cBhvr>
                                        <p:cTn id="18" dur="166" decel="50000">
                                          <p:stCondLst>
                                            <p:cond delay="1668"/>
                                          </p:stCondLst>
                                        </p:cTn>
                                        <p:tgtEl>
                                          <p:spTgt spid="152578"/>
                                        </p:tgtEl>
                                      </p:cBhvr>
                                      <p:to x="100000" y="100000"/>
                                    </p:animScale>
                                    <p:animScale>
                                      <p:cBhvr>
                                        <p:cTn id="19" dur="26">
                                          <p:stCondLst>
                                            <p:cond delay="1808"/>
                                          </p:stCondLst>
                                        </p:cTn>
                                        <p:tgtEl>
                                          <p:spTgt spid="152578"/>
                                        </p:tgtEl>
                                      </p:cBhvr>
                                      <p:to x="100000" y="95000"/>
                                    </p:animScale>
                                    <p:animScale>
                                      <p:cBhvr>
                                        <p:cTn id="20" dur="166" decel="50000">
                                          <p:stCondLst>
                                            <p:cond delay="1834"/>
                                          </p:stCondLst>
                                        </p:cTn>
                                        <p:tgtEl>
                                          <p:spTgt spid="152578"/>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152579">
                                            <p:txEl>
                                              <p:pRg st="0" end="0"/>
                                            </p:txEl>
                                          </p:spTgt>
                                        </p:tgtEl>
                                        <p:attrNameLst>
                                          <p:attrName>style.visibility</p:attrName>
                                        </p:attrNameLst>
                                      </p:cBhvr>
                                      <p:to>
                                        <p:strVal val="visible"/>
                                      </p:to>
                                    </p:set>
                                    <p:anim by="(-#ppt_w*2)" calcmode="lin" valueType="num">
                                      <p:cBhvr rctx="PPT">
                                        <p:cTn id="25" dur="500" autoRev="1" fill="hold">
                                          <p:stCondLst>
                                            <p:cond delay="0"/>
                                          </p:stCondLst>
                                        </p:cTn>
                                        <p:tgtEl>
                                          <p:spTgt spid="152579">
                                            <p:txEl>
                                              <p:pRg st="0" end="0"/>
                                            </p:txEl>
                                          </p:spTgt>
                                        </p:tgtEl>
                                        <p:attrNameLst>
                                          <p:attrName>ppt_w</p:attrName>
                                        </p:attrNameLst>
                                      </p:cBhvr>
                                    </p:anim>
                                    <p:anim by="(#ppt_w*0.50)" calcmode="lin" valueType="num">
                                      <p:cBhvr>
                                        <p:cTn id="26" dur="500" decel="50000" autoRev="1" fill="hold">
                                          <p:stCondLst>
                                            <p:cond delay="0"/>
                                          </p:stCondLst>
                                        </p:cTn>
                                        <p:tgtEl>
                                          <p:spTgt spid="152579">
                                            <p:txEl>
                                              <p:pRg st="0" end="0"/>
                                            </p:txEl>
                                          </p:spTgt>
                                        </p:tgtEl>
                                        <p:attrNameLst>
                                          <p:attrName>ppt_x</p:attrName>
                                        </p:attrNameLst>
                                      </p:cBhvr>
                                    </p:anim>
                                    <p:anim from="(-#ppt_h/2)" to="(#ppt_y)" calcmode="lin" valueType="num">
                                      <p:cBhvr>
                                        <p:cTn id="27" dur="1000" fill="hold">
                                          <p:stCondLst>
                                            <p:cond delay="0"/>
                                          </p:stCondLst>
                                        </p:cTn>
                                        <p:tgtEl>
                                          <p:spTgt spid="152579">
                                            <p:txEl>
                                              <p:pRg st="0" end="0"/>
                                            </p:txEl>
                                          </p:spTgt>
                                        </p:tgtEl>
                                        <p:attrNameLst>
                                          <p:attrName>ppt_y</p:attrName>
                                        </p:attrNameLst>
                                      </p:cBhvr>
                                    </p:anim>
                                    <p:animRot by="21600000">
                                      <p:cBhvr>
                                        <p:cTn id="28" dur="1000" fill="hold">
                                          <p:stCondLst>
                                            <p:cond delay="0"/>
                                          </p:stCondLst>
                                        </p:cTn>
                                        <p:tgtEl>
                                          <p:spTgt spid="152579">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p:bldP spid="15257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4" name="Picture 4" descr="20070621115146477b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775"/>
            <a:ext cx="3635375" cy="4176713"/>
          </a:xfrm>
          <a:prstGeom prst="rect">
            <a:avLst/>
          </a:prstGeom>
          <a:noFill/>
          <a:extLst>
            <a:ext uri="{909E8E84-426E-40DD-AFC4-6F175D3DCCD1}">
              <a14:hiddenFill xmlns:a14="http://schemas.microsoft.com/office/drawing/2010/main">
                <a:solidFill>
                  <a:srgbClr val="FFFFFF"/>
                </a:solidFill>
              </a14:hiddenFill>
            </a:ext>
          </a:extLst>
        </p:spPr>
      </p:pic>
      <p:pic>
        <p:nvPicPr>
          <p:cNvPr id="107525" name="Picture 5" descr="戴望舒全家照"/>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1628775"/>
            <a:ext cx="5508625" cy="4248150"/>
          </a:xfrm>
          <a:prstGeom prst="rect">
            <a:avLst/>
          </a:prstGeom>
          <a:noFill/>
          <a:extLst>
            <a:ext uri="{909E8E84-426E-40DD-AFC4-6F175D3DCCD1}">
              <a14:hiddenFill xmlns:a14="http://schemas.microsoft.com/office/drawing/2010/main">
                <a:solidFill>
                  <a:srgbClr val="FFFFFF"/>
                </a:solidFill>
              </a14:hiddenFill>
            </a:ext>
          </a:extLst>
        </p:spPr>
      </p:pic>
      <p:sp>
        <p:nvSpPr>
          <p:cNvPr id="107526" name="Text Box 6"/>
          <p:cNvSpPr txBox="1">
            <a:spLocks noChangeArrowheads="1"/>
          </p:cNvSpPr>
          <p:nvPr/>
        </p:nvSpPr>
        <p:spPr bwMode="auto">
          <a:xfrm>
            <a:off x="4572000" y="620713"/>
            <a:ext cx="2936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3300"/>
                </a:solidFill>
              </a:rPr>
              <a:t>戴望舒全家照</a:t>
            </a:r>
          </a:p>
        </p:txBody>
      </p:sp>
      <p:sp>
        <p:nvSpPr>
          <p:cNvPr id="107527" name="Text Box 7"/>
          <p:cNvSpPr txBox="1">
            <a:spLocks noChangeArrowheads="1"/>
          </p:cNvSpPr>
          <p:nvPr/>
        </p:nvSpPr>
        <p:spPr bwMode="auto">
          <a:xfrm>
            <a:off x="1023938" y="608013"/>
            <a:ext cx="15605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3300"/>
                </a:solidFill>
              </a:rPr>
              <a:t>戴望舒</a:t>
            </a:r>
          </a:p>
        </p:txBody>
      </p:sp>
    </p:spTree>
    <p:extLst>
      <p:ext uri="{BB962C8B-B14F-4D97-AF65-F5344CB8AC3E}">
        <p14:creationId xmlns:p14="http://schemas.microsoft.com/office/powerpoint/2010/main" val="6620181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7525"/>
                                        </p:tgtEl>
                                        <p:attrNameLst>
                                          <p:attrName>style.visibility</p:attrName>
                                        </p:attrNameLst>
                                      </p:cBhvr>
                                      <p:to>
                                        <p:strVal val="visible"/>
                                      </p:to>
                                    </p:set>
                                    <p:animEffect transition="in" filter="box(in)">
                                      <p:cBhvr>
                                        <p:cTn id="7" dur="500"/>
                                        <p:tgtEl>
                                          <p:spTgt spid="1075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ext Box 2"/>
          <p:cNvSpPr txBox="1">
            <a:spLocks noChangeArrowheads="1"/>
          </p:cNvSpPr>
          <p:nvPr/>
        </p:nvSpPr>
        <p:spPr bwMode="auto">
          <a:xfrm>
            <a:off x="838200" y="304800"/>
            <a:ext cx="8070850" cy="539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zh-CN" altLang="en-US" sz="4000" b="1">
                <a:latin typeface="华文中宋" pitchFamily="2" charset="-122"/>
                <a:ea typeface="华文中宋" pitchFamily="2" charset="-122"/>
              </a:rPr>
              <a:t>读准下列字音：</a:t>
            </a:r>
          </a:p>
          <a:p>
            <a:r>
              <a:rPr kumimoji="0" lang="zh-CN" altLang="en-US" sz="4000" b="1">
                <a:solidFill>
                  <a:srgbClr val="FF0066"/>
                </a:solidFill>
                <a:latin typeface="华文中宋" pitchFamily="2" charset="-122"/>
                <a:ea typeface="华文中宋" pitchFamily="2" charset="-122"/>
              </a:rPr>
              <a:t> </a:t>
            </a:r>
          </a:p>
          <a:p>
            <a:r>
              <a:rPr kumimoji="0" lang="zh-CN" altLang="en-US" sz="4000" b="1">
                <a:latin typeface="华文中宋" pitchFamily="2" charset="-122"/>
                <a:ea typeface="华文中宋" pitchFamily="2" charset="-122"/>
              </a:rPr>
              <a:t>锦 幛     荇 藻     蓬 蒿            </a:t>
            </a:r>
          </a:p>
          <a:p>
            <a:endParaRPr kumimoji="0" lang="zh-CN" altLang="en-US" sz="4000" b="1">
              <a:latin typeface="华文中宋" pitchFamily="2" charset="-122"/>
              <a:ea typeface="华文中宋" pitchFamily="2" charset="-122"/>
            </a:endParaRPr>
          </a:p>
          <a:p>
            <a:endParaRPr kumimoji="0" lang="zh-CN" altLang="en-US" sz="2800" b="1">
              <a:solidFill>
                <a:srgbClr val="FF0066"/>
              </a:solidFill>
              <a:latin typeface="Arial" charset="0"/>
            </a:endParaRPr>
          </a:p>
          <a:p>
            <a:r>
              <a:rPr kumimoji="0" lang="zh-CN" altLang="en-US" sz="4000" b="1">
                <a:latin typeface="华文中宋" pitchFamily="2" charset="-122"/>
                <a:ea typeface="华文中宋" pitchFamily="2" charset="-122"/>
              </a:rPr>
              <a:t>蝼 蚁	   憔 悴     蘸 着</a:t>
            </a:r>
          </a:p>
          <a:p>
            <a:r>
              <a:rPr kumimoji="0" lang="zh-CN" altLang="en-US" sz="4000" b="1">
                <a:latin typeface="华文中宋" pitchFamily="2" charset="-122"/>
                <a:ea typeface="华文中宋" pitchFamily="2" charset="-122"/>
              </a:rPr>
              <a:t>                 </a:t>
            </a:r>
          </a:p>
          <a:p>
            <a:endParaRPr kumimoji="0" lang="zh-CN" altLang="en-US" sz="4000" b="1">
              <a:latin typeface="华文中宋" pitchFamily="2" charset="-122"/>
              <a:ea typeface="华文中宋" pitchFamily="2" charset="-122"/>
            </a:endParaRPr>
          </a:p>
          <a:p>
            <a:r>
              <a:rPr kumimoji="0" lang="zh-CN" altLang="en-US" sz="4000" b="1">
                <a:latin typeface="华文中宋" pitchFamily="2" charset="-122"/>
                <a:ea typeface="华文中宋" pitchFamily="2" charset="-122"/>
              </a:rPr>
              <a:t>灰 烬     堤 上	  </a:t>
            </a:r>
            <a:r>
              <a:rPr kumimoji="0" lang="zh-CN" altLang="en-US" sz="4000" b="1">
                <a:latin typeface="Arial" charset="0"/>
                <a:ea typeface="华文中宋" pitchFamily="2" charset="-122"/>
              </a:rPr>
              <a:t>蹂  躏</a:t>
            </a:r>
          </a:p>
        </p:txBody>
      </p:sp>
      <p:sp>
        <p:nvSpPr>
          <p:cNvPr id="155651" name="Rectangle 3"/>
          <p:cNvSpPr>
            <a:spLocks noChangeArrowheads="1"/>
          </p:cNvSpPr>
          <p:nvPr/>
        </p:nvSpPr>
        <p:spPr bwMode="auto">
          <a:xfrm>
            <a:off x="1187450" y="1125538"/>
            <a:ext cx="12128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en-US" altLang="zh-CN" sz="2800" b="1">
                <a:solidFill>
                  <a:srgbClr val="FF0066"/>
                </a:solidFill>
                <a:latin typeface="Arial" charset="0"/>
              </a:rPr>
              <a:t>zhàng</a:t>
            </a:r>
          </a:p>
        </p:txBody>
      </p:sp>
      <p:sp>
        <p:nvSpPr>
          <p:cNvPr id="155652" name="Rectangle 4"/>
          <p:cNvSpPr>
            <a:spLocks noChangeArrowheads="1"/>
          </p:cNvSpPr>
          <p:nvPr/>
        </p:nvSpPr>
        <p:spPr bwMode="auto">
          <a:xfrm>
            <a:off x="2915816" y="1125538"/>
            <a:ext cx="10080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en-US" altLang="zh-CN" sz="2800" b="1" dirty="0" err="1">
                <a:solidFill>
                  <a:srgbClr val="FF0066"/>
                </a:solidFill>
                <a:latin typeface="Arial" charset="0"/>
              </a:rPr>
              <a:t>xìng</a:t>
            </a:r>
            <a:endParaRPr kumimoji="0" lang="en-US" altLang="zh-CN" sz="2800" b="1" dirty="0">
              <a:solidFill>
                <a:srgbClr val="FF0066"/>
              </a:solidFill>
              <a:latin typeface="Arial" charset="0"/>
            </a:endParaRPr>
          </a:p>
        </p:txBody>
      </p:sp>
      <p:sp>
        <p:nvSpPr>
          <p:cNvPr id="155653" name="Rectangle 5"/>
          <p:cNvSpPr>
            <a:spLocks noChangeArrowheads="1"/>
          </p:cNvSpPr>
          <p:nvPr/>
        </p:nvSpPr>
        <p:spPr bwMode="auto">
          <a:xfrm>
            <a:off x="5400675" y="1052513"/>
            <a:ext cx="10795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en-US" altLang="zh-CN" sz="2800" b="1" dirty="0" err="1">
                <a:solidFill>
                  <a:srgbClr val="FF0066"/>
                </a:solidFill>
                <a:latin typeface="Arial" charset="0"/>
              </a:rPr>
              <a:t>hāo</a:t>
            </a:r>
            <a:endParaRPr kumimoji="0" lang="en-US" altLang="zh-CN" sz="2800" b="1" dirty="0">
              <a:solidFill>
                <a:srgbClr val="FF0066"/>
              </a:solidFill>
              <a:latin typeface="Arial" charset="0"/>
            </a:endParaRPr>
          </a:p>
        </p:txBody>
      </p:sp>
      <p:sp>
        <p:nvSpPr>
          <p:cNvPr id="155654" name="Rectangle 6"/>
          <p:cNvSpPr>
            <a:spLocks noChangeArrowheads="1"/>
          </p:cNvSpPr>
          <p:nvPr/>
        </p:nvSpPr>
        <p:spPr bwMode="auto">
          <a:xfrm>
            <a:off x="838200" y="2667000"/>
            <a:ext cx="7175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en-US" altLang="zh-CN" sz="2800" b="1">
                <a:solidFill>
                  <a:srgbClr val="FF0066"/>
                </a:solidFill>
                <a:latin typeface="Arial" charset="0"/>
              </a:rPr>
              <a:t>lóu</a:t>
            </a:r>
          </a:p>
        </p:txBody>
      </p:sp>
      <p:sp>
        <p:nvSpPr>
          <p:cNvPr id="155655" name="Rectangle 7"/>
          <p:cNvSpPr>
            <a:spLocks noChangeArrowheads="1"/>
          </p:cNvSpPr>
          <p:nvPr/>
        </p:nvSpPr>
        <p:spPr bwMode="auto">
          <a:xfrm>
            <a:off x="3276600" y="2636838"/>
            <a:ext cx="9159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en-US" altLang="zh-CN" sz="2800" b="1">
                <a:solidFill>
                  <a:srgbClr val="FF0066"/>
                </a:solidFill>
                <a:latin typeface="Arial" charset="0"/>
              </a:rPr>
              <a:t>qiáo</a:t>
            </a:r>
          </a:p>
        </p:txBody>
      </p:sp>
      <p:sp>
        <p:nvSpPr>
          <p:cNvPr id="155656" name="Rectangle 8"/>
          <p:cNvSpPr>
            <a:spLocks noChangeArrowheads="1"/>
          </p:cNvSpPr>
          <p:nvPr/>
        </p:nvSpPr>
        <p:spPr bwMode="auto">
          <a:xfrm>
            <a:off x="4284663" y="2636838"/>
            <a:ext cx="6985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en-US" altLang="zh-CN" sz="2800" b="1">
                <a:solidFill>
                  <a:srgbClr val="FF0066"/>
                </a:solidFill>
                <a:latin typeface="Arial" charset="0"/>
              </a:rPr>
              <a:t>cuì</a:t>
            </a:r>
          </a:p>
        </p:txBody>
      </p:sp>
      <p:sp>
        <p:nvSpPr>
          <p:cNvPr id="155657" name="Rectangle 9"/>
          <p:cNvSpPr>
            <a:spLocks noChangeArrowheads="1"/>
          </p:cNvSpPr>
          <p:nvPr/>
        </p:nvSpPr>
        <p:spPr bwMode="auto">
          <a:xfrm>
            <a:off x="5013184" y="2743200"/>
            <a:ext cx="9953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en-US" altLang="zh-CN" sz="2800" b="1" dirty="0" err="1">
                <a:solidFill>
                  <a:srgbClr val="FF0066"/>
                </a:solidFill>
                <a:latin typeface="Arial" charset="0"/>
              </a:rPr>
              <a:t>zhàn</a:t>
            </a:r>
            <a:endParaRPr kumimoji="0" lang="en-US" altLang="zh-CN" sz="2800" b="1" dirty="0">
              <a:solidFill>
                <a:srgbClr val="FF0066"/>
              </a:solidFill>
              <a:latin typeface="Arial" charset="0"/>
            </a:endParaRPr>
          </a:p>
        </p:txBody>
      </p:sp>
      <p:sp>
        <p:nvSpPr>
          <p:cNvPr id="155658" name="Rectangle 10"/>
          <p:cNvSpPr>
            <a:spLocks noChangeArrowheads="1"/>
          </p:cNvSpPr>
          <p:nvPr/>
        </p:nvSpPr>
        <p:spPr bwMode="auto">
          <a:xfrm>
            <a:off x="1619250" y="4581525"/>
            <a:ext cx="5984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en-US" altLang="zh-CN" sz="2800" b="1">
                <a:solidFill>
                  <a:srgbClr val="FF0066"/>
                </a:solidFill>
                <a:latin typeface="Arial" charset="0"/>
              </a:rPr>
              <a:t>jìn</a:t>
            </a:r>
          </a:p>
        </p:txBody>
      </p:sp>
      <p:sp>
        <p:nvSpPr>
          <p:cNvPr id="155659" name="Rectangle 11"/>
          <p:cNvSpPr>
            <a:spLocks noChangeArrowheads="1"/>
          </p:cNvSpPr>
          <p:nvPr/>
        </p:nvSpPr>
        <p:spPr bwMode="auto">
          <a:xfrm>
            <a:off x="2772568" y="4590596"/>
            <a:ext cx="10080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en-US" altLang="zh-CN" sz="2800" b="1" dirty="0" err="1">
                <a:solidFill>
                  <a:srgbClr val="FF0066"/>
                </a:solidFill>
                <a:latin typeface="Arial" charset="0"/>
              </a:rPr>
              <a:t>dī</a:t>
            </a:r>
            <a:endParaRPr kumimoji="0" lang="en-US" altLang="zh-CN" sz="2800" b="1" dirty="0">
              <a:solidFill>
                <a:srgbClr val="FF0066"/>
              </a:solidFill>
              <a:latin typeface="Arial" charset="0"/>
            </a:endParaRPr>
          </a:p>
        </p:txBody>
      </p:sp>
      <p:sp>
        <p:nvSpPr>
          <p:cNvPr id="155660" name="Text Box 12"/>
          <p:cNvSpPr txBox="1">
            <a:spLocks noChangeArrowheads="1"/>
          </p:cNvSpPr>
          <p:nvPr/>
        </p:nvSpPr>
        <p:spPr bwMode="auto">
          <a:xfrm>
            <a:off x="4983163" y="4437063"/>
            <a:ext cx="26638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en-US" altLang="zh-CN" sz="3200" b="1" dirty="0" err="1">
                <a:solidFill>
                  <a:srgbClr val="FF0066"/>
                </a:solidFill>
                <a:latin typeface="宋体" pitchFamily="2" charset="-122"/>
              </a:rPr>
              <a:t>róu</a:t>
            </a:r>
            <a:r>
              <a:rPr kumimoji="0" lang="en-US" altLang="zh-CN" sz="3200" b="1" dirty="0">
                <a:solidFill>
                  <a:srgbClr val="FF0066"/>
                </a:solidFill>
                <a:latin typeface="宋体" pitchFamily="2" charset="-122"/>
              </a:rPr>
              <a:t> </a:t>
            </a:r>
            <a:r>
              <a:rPr kumimoji="0" lang="en-US" altLang="zh-CN" sz="3200" b="1" dirty="0" err="1">
                <a:solidFill>
                  <a:srgbClr val="FF0066"/>
                </a:solidFill>
                <a:latin typeface="宋体" pitchFamily="2" charset="-122"/>
              </a:rPr>
              <a:t>lìn</a:t>
            </a:r>
            <a:endParaRPr kumimoji="0" lang="en-US" altLang="zh-CN" sz="3200" b="1" dirty="0">
              <a:solidFill>
                <a:srgbClr val="FF0066"/>
              </a:solidFill>
              <a:latin typeface="宋体" pitchFamily="2" charset="-122"/>
            </a:endParaRPr>
          </a:p>
        </p:txBody>
      </p:sp>
    </p:spTree>
    <p:extLst>
      <p:ext uri="{BB962C8B-B14F-4D97-AF65-F5344CB8AC3E}">
        <p14:creationId xmlns:p14="http://schemas.microsoft.com/office/powerpoint/2010/main" val="494524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55650"/>
                                        </p:tgtEl>
                                        <p:attrNameLst>
                                          <p:attrName>style.visibility</p:attrName>
                                        </p:attrNameLst>
                                      </p:cBhvr>
                                      <p:to>
                                        <p:strVal val="visible"/>
                                      </p:to>
                                    </p:set>
                                    <p:anim calcmode="lin" valueType="num">
                                      <p:cBhvr>
                                        <p:cTn id="7" dur="1000" fill="hold"/>
                                        <p:tgtEl>
                                          <p:spTgt spid="155650"/>
                                        </p:tgtEl>
                                        <p:attrNameLst>
                                          <p:attrName>ppt_w</p:attrName>
                                        </p:attrNameLst>
                                      </p:cBhvr>
                                      <p:tavLst>
                                        <p:tav tm="0">
                                          <p:val>
                                            <p:fltVal val="0"/>
                                          </p:val>
                                        </p:tav>
                                        <p:tav tm="100000">
                                          <p:val>
                                            <p:strVal val="#ppt_w"/>
                                          </p:val>
                                        </p:tav>
                                      </p:tavLst>
                                    </p:anim>
                                    <p:anim calcmode="lin" valueType="num">
                                      <p:cBhvr>
                                        <p:cTn id="8" dur="1000" fill="hold"/>
                                        <p:tgtEl>
                                          <p:spTgt spid="155650"/>
                                        </p:tgtEl>
                                        <p:attrNameLst>
                                          <p:attrName>ppt_h</p:attrName>
                                        </p:attrNameLst>
                                      </p:cBhvr>
                                      <p:tavLst>
                                        <p:tav tm="0">
                                          <p:val>
                                            <p:fltVal val="0"/>
                                          </p:val>
                                        </p:tav>
                                        <p:tav tm="100000">
                                          <p:val>
                                            <p:strVal val="#ppt_h"/>
                                          </p:val>
                                        </p:tav>
                                      </p:tavLst>
                                    </p:anim>
                                    <p:anim calcmode="lin" valueType="num">
                                      <p:cBhvr>
                                        <p:cTn id="9" dur="1000" fill="hold"/>
                                        <p:tgtEl>
                                          <p:spTgt spid="15565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565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55651"/>
                                        </p:tgtEl>
                                        <p:attrNameLst>
                                          <p:attrName>style.visibility</p:attrName>
                                        </p:attrNameLst>
                                      </p:cBhvr>
                                      <p:to>
                                        <p:strVal val="visible"/>
                                      </p:to>
                                    </p:set>
                                    <p:animEffect transition="in" filter="box(in)">
                                      <p:cBhvr>
                                        <p:cTn id="15" dur="500"/>
                                        <p:tgtEl>
                                          <p:spTgt spid="15565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55652"/>
                                        </p:tgtEl>
                                        <p:attrNameLst>
                                          <p:attrName>style.visibility</p:attrName>
                                        </p:attrNameLst>
                                      </p:cBhvr>
                                      <p:to>
                                        <p:strVal val="visible"/>
                                      </p:to>
                                    </p:set>
                                    <p:animEffect transition="in" filter="box(in)">
                                      <p:cBhvr>
                                        <p:cTn id="20" dur="500"/>
                                        <p:tgtEl>
                                          <p:spTgt spid="15565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155653"/>
                                        </p:tgtEl>
                                        <p:attrNameLst>
                                          <p:attrName>style.visibility</p:attrName>
                                        </p:attrNameLst>
                                      </p:cBhvr>
                                      <p:to>
                                        <p:strVal val="visible"/>
                                      </p:to>
                                    </p:set>
                                    <p:animEffect transition="in" filter="box(in)">
                                      <p:cBhvr>
                                        <p:cTn id="25" dur="500"/>
                                        <p:tgtEl>
                                          <p:spTgt spid="15565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155654"/>
                                        </p:tgtEl>
                                        <p:attrNameLst>
                                          <p:attrName>style.visibility</p:attrName>
                                        </p:attrNameLst>
                                      </p:cBhvr>
                                      <p:to>
                                        <p:strVal val="visible"/>
                                      </p:to>
                                    </p:set>
                                    <p:animEffect transition="in" filter="box(in)">
                                      <p:cBhvr>
                                        <p:cTn id="30" dur="500"/>
                                        <p:tgtEl>
                                          <p:spTgt spid="15565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155655"/>
                                        </p:tgtEl>
                                        <p:attrNameLst>
                                          <p:attrName>style.visibility</p:attrName>
                                        </p:attrNameLst>
                                      </p:cBhvr>
                                      <p:to>
                                        <p:strVal val="visible"/>
                                      </p:to>
                                    </p:set>
                                    <p:animEffect transition="in" filter="box(in)">
                                      <p:cBhvr>
                                        <p:cTn id="35" dur="500"/>
                                        <p:tgtEl>
                                          <p:spTgt spid="15565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155656"/>
                                        </p:tgtEl>
                                        <p:attrNameLst>
                                          <p:attrName>style.visibility</p:attrName>
                                        </p:attrNameLst>
                                      </p:cBhvr>
                                      <p:to>
                                        <p:strVal val="visible"/>
                                      </p:to>
                                    </p:set>
                                    <p:animEffect transition="in" filter="box(in)">
                                      <p:cBhvr>
                                        <p:cTn id="40" dur="500"/>
                                        <p:tgtEl>
                                          <p:spTgt spid="155656"/>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155657"/>
                                        </p:tgtEl>
                                        <p:attrNameLst>
                                          <p:attrName>style.visibility</p:attrName>
                                        </p:attrNameLst>
                                      </p:cBhvr>
                                      <p:to>
                                        <p:strVal val="visible"/>
                                      </p:to>
                                    </p:set>
                                    <p:animEffect transition="in" filter="box(in)">
                                      <p:cBhvr>
                                        <p:cTn id="45" dur="500"/>
                                        <p:tgtEl>
                                          <p:spTgt spid="15565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ntr" presetSubtype="16" fill="hold" grpId="0" nodeType="clickEffect">
                                  <p:stCondLst>
                                    <p:cond delay="0"/>
                                  </p:stCondLst>
                                  <p:childTnLst>
                                    <p:set>
                                      <p:cBhvr>
                                        <p:cTn id="49" dur="1" fill="hold">
                                          <p:stCondLst>
                                            <p:cond delay="0"/>
                                          </p:stCondLst>
                                        </p:cTn>
                                        <p:tgtEl>
                                          <p:spTgt spid="155658"/>
                                        </p:tgtEl>
                                        <p:attrNameLst>
                                          <p:attrName>style.visibility</p:attrName>
                                        </p:attrNameLst>
                                      </p:cBhvr>
                                      <p:to>
                                        <p:strVal val="visible"/>
                                      </p:to>
                                    </p:set>
                                    <p:animEffect transition="in" filter="box(in)">
                                      <p:cBhvr>
                                        <p:cTn id="50" dur="500"/>
                                        <p:tgtEl>
                                          <p:spTgt spid="155658"/>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4" presetClass="entr" presetSubtype="16" fill="hold" grpId="0" nodeType="clickEffect">
                                  <p:stCondLst>
                                    <p:cond delay="0"/>
                                  </p:stCondLst>
                                  <p:childTnLst>
                                    <p:set>
                                      <p:cBhvr>
                                        <p:cTn id="54" dur="1" fill="hold">
                                          <p:stCondLst>
                                            <p:cond delay="0"/>
                                          </p:stCondLst>
                                        </p:cTn>
                                        <p:tgtEl>
                                          <p:spTgt spid="155659"/>
                                        </p:tgtEl>
                                        <p:attrNameLst>
                                          <p:attrName>style.visibility</p:attrName>
                                        </p:attrNameLst>
                                      </p:cBhvr>
                                      <p:to>
                                        <p:strVal val="visible"/>
                                      </p:to>
                                    </p:set>
                                    <p:animEffect transition="in" filter="box(in)">
                                      <p:cBhvr>
                                        <p:cTn id="55" dur="500"/>
                                        <p:tgtEl>
                                          <p:spTgt spid="155659"/>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155660"/>
                                        </p:tgtEl>
                                        <p:attrNameLst>
                                          <p:attrName>style.visibility</p:attrName>
                                        </p:attrNameLst>
                                      </p:cBhvr>
                                      <p:to>
                                        <p:strVal val="visible"/>
                                      </p:to>
                                    </p:set>
                                    <p:animEffect transition="in" filter="blinds(horizontal)">
                                      <p:cBhvr>
                                        <p:cTn id="60" dur="500"/>
                                        <p:tgtEl>
                                          <p:spTgt spid="155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0" grpId="0" autoUpdateAnimBg="0"/>
      <p:bldP spid="155651" grpId="0" autoUpdateAnimBg="0"/>
      <p:bldP spid="155652" grpId="0" autoUpdateAnimBg="0"/>
      <p:bldP spid="155653" grpId="0" autoUpdateAnimBg="0"/>
      <p:bldP spid="155654" grpId="0" autoUpdateAnimBg="0"/>
      <p:bldP spid="155655" grpId="0" autoUpdateAnimBg="0"/>
      <p:bldP spid="155656" grpId="0" autoUpdateAnimBg="0"/>
      <p:bldP spid="155657" grpId="0" autoUpdateAnimBg="0"/>
      <p:bldP spid="155658" grpId="0" autoUpdateAnimBg="0"/>
      <p:bldP spid="155659" grpId="0" autoUpdateAnimBg="0"/>
      <p:bldP spid="15566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bg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5955" name="我用残损的手掌.MP3">
            <a:hlinkClick r:id="" action="ppaction://media"/>
          </p:cNvPr>
          <p:cNvPicPr>
            <a:picLocks noRot="1"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8229600" y="6096000"/>
            <a:ext cx="533400" cy="5334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5956" name="Group 4"/>
          <p:cNvGraphicFramePr>
            <a:graphicFrameLocks noGrp="1"/>
          </p:cNvGraphicFramePr>
          <p:nvPr>
            <p:extLst>
              <p:ext uri="{D42A27DB-BD31-4B8C-83A1-F6EECF244321}">
                <p14:modId xmlns:p14="http://schemas.microsoft.com/office/powerpoint/2010/main" val="4091563943"/>
              </p:ext>
            </p:extLst>
          </p:nvPr>
        </p:nvGraphicFramePr>
        <p:xfrm>
          <a:off x="0" y="0"/>
          <a:ext cx="9144000" cy="7802880"/>
        </p:xfrm>
        <a:graphic>
          <a:graphicData uri="http://schemas.openxmlformats.org/drawingml/2006/table">
            <a:tbl>
              <a:tblPr/>
              <a:tblGrid>
                <a:gridCol w="4840012"/>
                <a:gridCol w="4303988"/>
              </a:tblGrid>
              <a:tr h="1675951">
                <a:tc rowSpan="2">
                  <a:txBody>
                    <a:bodyPr/>
                    <a:lstStyle/>
                    <a:p>
                      <a:pPr marL="0" marR="0" lvl="0" indent="0" algn="l" defTabSz="914400" rtl="0" eaLnBrk="1" fontAlgn="base" latinLnBrk="0" hangingPunct="1">
                        <a:lnSpc>
                          <a:spcPct val="115000"/>
                        </a:lnSpc>
                        <a:spcBef>
                          <a:spcPct val="0"/>
                        </a:spcBef>
                        <a:spcAft>
                          <a:spcPct val="0"/>
                        </a:spcAft>
                        <a:buClr>
                          <a:schemeClr val="hlink"/>
                        </a:buClr>
                        <a:buSzTx/>
                        <a:buFont typeface="Wingdings" pitchFamily="2" charset="2"/>
                        <a:buNone/>
                        <a:tabLst/>
                      </a:pP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我</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／用残损的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手掌</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摸索／</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这广大的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土地</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这一角／已变成</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灰烬</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那一角／只是</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血</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和</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泥</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这一片湖／该是我的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家乡</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（春天，堤上／</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繁花</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如</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锦障</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嫩柳枝</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折断／有奇异的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芬芳</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我</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触到</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／荇藻和水的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微凉</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这长白山的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雪峰</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／冷到彻骨，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这黄河的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水夹泥沙／</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在指间滑出；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江南的水田，你当年／新生的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禾草 </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是那么</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细</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，那么</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软</a:t>
                      </a:r>
                      <a:r>
                        <a:rPr kumimoji="0" lang="en-US" altLang="zh-CN" sz="2000" b="1" i="0" u="none" strike="noStrike" cap="none" normalizeH="0" baseline="0" dirty="0" smtClean="0">
                          <a:ln>
                            <a:noFill/>
                          </a:ln>
                          <a:solidFill>
                            <a:schemeClr val="tx1"/>
                          </a:solidFill>
                          <a:effectLst/>
                          <a:latin typeface="Arial"/>
                          <a:ea typeface="黑体" pitchFamily="2" charset="-122"/>
                        </a:rPr>
                        <a:t>……</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现在／只有</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蓬蒿</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岭南的荔枝花／寂寞地</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憔悴，</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尽那边，我蘸着南海／没有渔船的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苦水</a:t>
                      </a:r>
                      <a:r>
                        <a:rPr kumimoji="0" lang="en-US" altLang="zh-CN" sz="2000" b="1" i="0" u="none" strike="noStrike" cap="none" normalizeH="0" baseline="0" dirty="0" smtClean="0">
                          <a:ln>
                            <a:noFill/>
                          </a:ln>
                          <a:solidFill>
                            <a:srgbClr val="FF0000"/>
                          </a:solidFill>
                          <a:effectLst/>
                          <a:latin typeface="Arial"/>
                          <a:ea typeface="黑体" pitchFamily="2" charset="-122"/>
                        </a:rPr>
                        <a:t>……</a:t>
                      </a:r>
                      <a:r>
                        <a:rPr kumimoji="0" lang="en-US" altLang="zh-CN" sz="2000" b="1" i="0" u="none" strike="noStrike" cap="none" normalizeH="0" baseline="0" dirty="0" smtClean="0">
                          <a:ln>
                            <a:noFill/>
                          </a:ln>
                          <a:solidFill>
                            <a:srgbClr val="FF0000"/>
                          </a:solidFill>
                          <a:effectLst/>
                          <a:latin typeface="黑体" pitchFamily="2" charset="-122"/>
                          <a:ea typeface="黑体" pitchFamily="2" charset="-122"/>
                        </a:rPr>
                        <a:t> </a:t>
                      </a:r>
                      <a:br>
                        <a:rPr kumimoji="0" lang="en-US" altLang="zh-CN" sz="2000" b="1" i="0" u="none" strike="noStrike" cap="none" normalizeH="0" baseline="0" dirty="0" smtClean="0">
                          <a:ln>
                            <a:noFill/>
                          </a:ln>
                          <a:solidFill>
                            <a:srgbClr val="FF0000"/>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无形的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手掌</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／掠过无限的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江山</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手指／沾了</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血</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和</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灰</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，手掌／沾了</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阴暗</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只有那</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辽远的一角</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／依然完整，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温暖，明朗，坚固</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／而</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蓬勃生春。</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0" i="0" u="none" strike="noStrike" cap="none" normalizeH="0" baseline="0" dirty="0" smtClean="0">
                          <a:ln>
                            <a:noFill/>
                          </a:ln>
                          <a:solidFill>
                            <a:schemeClr val="tx1"/>
                          </a:solidFill>
                          <a:effectLst/>
                          <a:latin typeface="宋体" pitchFamily="2" charset="-122"/>
                          <a:ea typeface="宋体" pitchFamily="2" charset="-122"/>
                        </a:rPr>
                        <a:t/>
                      </a:r>
                      <a:br>
                        <a:rPr kumimoji="0" lang="zh-CN" altLang="en-US" sz="2000" b="0" i="0" u="none" strike="noStrike" cap="none" normalizeH="0" baseline="0" dirty="0" smtClean="0">
                          <a:ln>
                            <a:noFill/>
                          </a:ln>
                          <a:solidFill>
                            <a:schemeClr val="tx1"/>
                          </a:solidFill>
                          <a:effectLst/>
                          <a:latin typeface="宋体" pitchFamily="2" charset="-122"/>
                          <a:ea typeface="宋体" pitchFamily="2" charset="-122"/>
                        </a:rPr>
                      </a:br>
                      <a:endParaRPr kumimoji="0" lang="zh-CN" altLang="en-US" sz="2000" b="0" i="0" u="none" strike="noStrike" cap="none" normalizeH="0" baseline="0" dirty="0" smtClean="0">
                        <a:ln>
                          <a:noFill/>
                        </a:ln>
                        <a:solidFill>
                          <a:schemeClr val="tx1"/>
                        </a:solidFill>
                        <a:effectLst/>
                        <a:latin typeface="Arial" charset="0"/>
                        <a:ea typeface="宋体" pitchFamily="2" charset="-122"/>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en-US" altLang="zh-CN" sz="900" b="0" i="0" u="none" strike="noStrike" cap="none" normalizeH="0" baseline="0" smtClean="0">
                          <a:ln>
                            <a:noFill/>
                          </a:ln>
                          <a:solidFill>
                            <a:schemeClr val="tx1"/>
                          </a:solidFill>
                          <a:effectLst/>
                          <a:latin typeface="Arial"/>
                          <a:ea typeface="宋体" pitchFamily="2" charset="-122"/>
                        </a:rPr>
                        <a:t>   </a:t>
                      </a:r>
                      <a:endParaRPr kumimoji="0" lang="en-US" altLang="zh-CN" sz="900" b="0" i="0" u="none" strike="noStrike" cap="none" normalizeH="0" baseline="0" smtClean="0">
                        <a:ln>
                          <a:noFill/>
                        </a:ln>
                        <a:solidFill>
                          <a:schemeClr val="tx1"/>
                        </a:solidFill>
                        <a:effectLst/>
                        <a:latin typeface="宋体" pitchFamily="2" charset="-122"/>
                        <a:ea typeface="宋体" pitchFamily="2" charset="-122"/>
                      </a:endParaRPr>
                    </a:p>
                  </a:txBody>
                  <a:tcPr anchor="ctr" horzOverflow="overflow">
                    <a:lnL>
                      <a:noFill/>
                    </a:lnL>
                    <a:lnR cap="flat">
                      <a:noFill/>
                    </a:lnR>
                    <a:lnT cap="flat">
                      <a:noFill/>
                    </a:lnT>
                    <a:lnB>
                      <a:noFill/>
                    </a:lnB>
                    <a:lnTlToBr>
                      <a:noFill/>
                    </a:lnTlToBr>
                    <a:lnBlToTr>
                      <a:noFill/>
                    </a:lnBlToTr>
                    <a:noFill/>
                  </a:tcPr>
                </a:tc>
              </a:tr>
              <a:tr h="5425457">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
                          <a:schemeClr val="hlink"/>
                        </a:buClr>
                        <a:buSzTx/>
                        <a:buFont typeface="Wingdings" pitchFamily="2" charset="2"/>
                        <a:buNone/>
                        <a:tabLst/>
                      </a:pP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在那上面，我／用残损的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手掌</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／轻抚，</a:t>
                      </a:r>
                    </a:p>
                    <a:p>
                      <a:pPr marL="0" marR="0" lvl="0" indent="0" algn="ctr" defTabSz="914400" rtl="0" eaLnBrk="1" fontAlgn="base" latinLnBrk="0" hangingPunct="1">
                        <a:lnSpc>
                          <a:spcPct val="105000"/>
                        </a:lnSpc>
                        <a:spcBef>
                          <a:spcPct val="0"/>
                        </a:spcBef>
                        <a:spcAft>
                          <a:spcPct val="0"/>
                        </a:spcAft>
                        <a:buClr>
                          <a:schemeClr val="hlink"/>
                        </a:buClr>
                        <a:buSzTx/>
                        <a:buFont typeface="Wingdings" pitchFamily="2" charset="2"/>
                        <a:buNone/>
                        <a:tabLst/>
                      </a:pP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像／恋人的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柔发</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，婴孩</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手中乳</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我把全部的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力量</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／运在</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手掌</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贴在上面，寄与／</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爱</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和一切</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希望</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因为只有那里／是</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太阳</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，是</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春</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将／</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驱逐阴暗</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带来苏生</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因为只有</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那里</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／我们不像牲口一样活， </a:t>
                      </a:r>
                      <a:b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b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蝼蚁一样死</a:t>
                      </a:r>
                      <a:r>
                        <a:rPr kumimoji="0" lang="en-US" altLang="zh-CN" sz="2000" b="1" i="0" u="none" strike="noStrike" cap="none" normalizeH="0" baseline="0" dirty="0" smtClean="0">
                          <a:ln>
                            <a:noFill/>
                          </a:ln>
                          <a:solidFill>
                            <a:schemeClr val="tx1"/>
                          </a:solidFill>
                          <a:effectLst/>
                          <a:latin typeface="Arial"/>
                          <a:ea typeface="黑体" pitchFamily="2" charset="-122"/>
                        </a:rPr>
                        <a:t>……</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那里，</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永恒</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的</a:t>
                      </a:r>
                      <a:r>
                        <a:rPr kumimoji="0" lang="zh-CN" altLang="en-US" sz="2000" b="1" i="0" u="none" strike="noStrike" cap="none" normalizeH="0" baseline="0" dirty="0" smtClean="0">
                          <a:ln>
                            <a:noFill/>
                          </a:ln>
                          <a:solidFill>
                            <a:srgbClr val="FF0000"/>
                          </a:solidFill>
                          <a:effectLst/>
                          <a:latin typeface="黑体" pitchFamily="2" charset="-122"/>
                          <a:ea typeface="黑体" pitchFamily="2" charset="-122"/>
                        </a:rPr>
                        <a:t>／中国</a:t>
                      </a: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 </a:t>
                      </a:r>
                    </a:p>
                    <a:p>
                      <a:pPr marL="0" marR="0" lvl="0" indent="0" algn="ctr" defTabSz="914400" rtl="0" eaLnBrk="0" fontAlgn="base" latinLnBrk="0" hangingPunct="0">
                        <a:lnSpc>
                          <a:spcPct val="105000"/>
                        </a:lnSpc>
                        <a:spcBef>
                          <a:spcPct val="0"/>
                        </a:spcBef>
                        <a:spcAft>
                          <a:spcPct val="0"/>
                        </a:spcAft>
                        <a:buClr>
                          <a:schemeClr val="hlink"/>
                        </a:buClr>
                        <a:buSzTx/>
                        <a:buFont typeface="Wingdings" pitchFamily="2" charset="2"/>
                        <a:buNone/>
                        <a:tabLst/>
                      </a:pPr>
                      <a:r>
                        <a:rPr kumimoji="0" lang="zh-CN" altLang="en-US" sz="2000" b="1" i="0" u="none" strike="noStrike" cap="none" normalizeH="0" baseline="0" dirty="0" smtClean="0">
                          <a:ln>
                            <a:noFill/>
                          </a:ln>
                          <a:solidFill>
                            <a:schemeClr val="tx1"/>
                          </a:solidFill>
                          <a:effectLst/>
                          <a:latin typeface="黑体" pitchFamily="2" charset="-122"/>
                          <a:ea typeface="黑体" pitchFamily="2" charset="-122"/>
                        </a:rPr>
                        <a:t>一九四二年七月三日 </a:t>
                      </a:r>
                    </a:p>
                  </a:txBody>
                  <a:tcPr anchor="ctr" horzOverflow="overflow">
                    <a:lnL>
                      <a:noFill/>
                    </a:lnL>
                    <a:lnR cap="flat">
                      <a:noFill/>
                    </a:lnR>
                    <a:lnT>
                      <a:noFill/>
                    </a:lnT>
                    <a:lnB cap="flat">
                      <a:noFill/>
                    </a:lnB>
                    <a:lnTlToBr>
                      <a:noFill/>
                    </a:lnTlToBr>
                    <a:lnBlToTr>
                      <a:noFill/>
                    </a:lnBlToTr>
                    <a:noFill/>
                  </a:tcPr>
                </a:tc>
              </a:tr>
            </a:tbl>
          </a:graphicData>
        </a:graphic>
      </p:graphicFrame>
      <p:pic>
        <p:nvPicPr>
          <p:cNvPr id="125964" name="Picture 12" descr="我用残损的手掌"/>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638" y="0"/>
            <a:ext cx="4932362" cy="3213100"/>
          </a:xfrm>
          <a:prstGeom prst="rect">
            <a:avLst/>
          </a:prstGeom>
          <a:noFill/>
          <a:extLst>
            <a:ext uri="{909E8E84-426E-40DD-AFC4-6F175D3DCCD1}">
              <a14:hiddenFill xmlns:a14="http://schemas.microsoft.com/office/drawing/2010/main">
                <a:solidFill>
                  <a:srgbClr val="FFFFFF"/>
                </a:solidFill>
              </a14:hiddenFill>
            </a:ext>
          </a:extLst>
        </p:spPr>
      </p:pic>
      <p:pic>
        <p:nvPicPr>
          <p:cNvPr id="2" name="8346.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7708333" y="404664"/>
            <a:ext cx="609600" cy="609600"/>
          </a:xfrm>
          <a:prstGeom prst="rect">
            <a:avLst/>
          </a:prstGeom>
        </p:spPr>
      </p:pic>
      <p:pic>
        <p:nvPicPr>
          <p:cNvPr id="4" name="我用残损的手掌.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244408" y="6021288"/>
            <a:ext cx="609600" cy="609600"/>
          </a:xfrm>
          <a:prstGeom prst="rect">
            <a:avLst/>
          </a:prstGeom>
        </p:spPr>
      </p:pic>
    </p:spTree>
    <p:extLst>
      <p:ext uri="{BB962C8B-B14F-4D97-AF65-F5344CB8AC3E}">
        <p14:creationId xmlns:p14="http://schemas.microsoft.com/office/powerpoint/2010/main" val="168231382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5955"/>
                    </p:tgtEl>
                  </p:cond>
                </p:stCondLst>
                <p:endSync evt="on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81133" fill="hold"/>
                                        <p:tgtEl>
                                          <p:spTgt spid="125955"/>
                                        </p:tgtEl>
                                      </p:cBhvr>
                                    </p:cmd>
                                  </p:childTnLst>
                                </p:cTn>
                              </p:par>
                            </p:childTnLst>
                          </p:cTn>
                        </p:par>
                      </p:childTnLst>
                    </p:cTn>
                  </p:par>
                </p:childTnLst>
              </p:cTn>
              <p:nextCondLst>
                <p:cond evt="onClick" delay="0">
                  <p:tgtEl>
                    <p:spTgt spid="12595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25955"/>
                </p:tgtEl>
              </p:cMediaNode>
            </p:audi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81209" fill="hold"/>
                                        <p:tgtEl>
                                          <p:spTgt spid="2"/>
                                        </p:tgtEl>
                                      </p:cBhvr>
                                    </p:cmd>
                                  </p:childTnLst>
                                </p:cTn>
                              </p:par>
                            </p:childTnLst>
                          </p:cTn>
                        </p:par>
                      </p:childTnLst>
                    </p:cTn>
                  </p:par>
                </p:childTnLst>
              </p:cTn>
              <p:nextCondLst>
                <p:cond evt="onClick" delay="0">
                  <p:tgtEl>
                    <p:spTgt spid="2"/>
                  </p:tgtEl>
                </p:cond>
              </p:nextCondLst>
            </p:seq>
            <p:audio>
              <p:cMediaNode vol="80000">
                <p:cTn id="13" fill="hold" display="0">
                  <p:stCondLst>
                    <p:cond delay="indefinite"/>
                  </p:stCondLst>
                  <p:endCondLst>
                    <p:cond evt="onStopAudio" delay="0">
                      <p:tgtEl>
                        <p:sldTgt/>
                      </p:tgtEl>
                    </p:cond>
                  </p:endCondLst>
                </p:cTn>
                <p:tgtEl>
                  <p:spTgt spid="2"/>
                </p:tgtEl>
              </p:cMediaNode>
            </p:audio>
            <p:seq concurrent="1" nextAc="seek">
              <p:cTn id="14" restart="whenNotActive" fill="hold" evtFilter="cancelBubble" nodeType="interactiveSeq">
                <p:stCondLst>
                  <p:cond evt="onClick" delay="0">
                    <p:tgtEl>
                      <p:spTgt spid="4"/>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81209" fill="hold"/>
                                        <p:tgtEl>
                                          <p:spTgt spid="4"/>
                                        </p:tgtEl>
                                      </p:cBhvr>
                                    </p:cmd>
                                  </p:childTnLst>
                                </p:cTn>
                              </p:par>
                            </p:childTnLst>
                          </p:cTn>
                        </p:par>
                      </p:childTnLst>
                    </p:cTn>
                  </p:par>
                </p:childTnLst>
              </p:cTn>
              <p:nextCondLst>
                <p:cond evt="onClick" delay="0">
                  <p:tgtEl>
                    <p:spTgt spid="4"/>
                  </p:tgtEl>
                </p:cond>
              </p:nextCondLst>
            </p:seq>
            <p:audio>
              <p:cMediaNode vol="80000">
                <p:cTn id="19"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8" name="Picture 4" descr="b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8309" name="Rectangle 5"/>
          <p:cNvSpPr>
            <a:spLocks noChangeArrowheads="1"/>
          </p:cNvSpPr>
          <p:nvPr/>
        </p:nvSpPr>
        <p:spPr bwMode="auto">
          <a:xfrm>
            <a:off x="539750" y="1484313"/>
            <a:ext cx="8604250" cy="709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3600" b="1">
                <a:solidFill>
                  <a:srgbClr val="6600CC"/>
                </a:solidFill>
                <a:latin typeface="方正启体简体" pitchFamily="65" charset="-122"/>
                <a:ea typeface="方正启体简体" pitchFamily="65" charset="-122"/>
              </a:rPr>
              <a:t>如何理解</a:t>
            </a:r>
            <a:r>
              <a:rPr lang="en-US" altLang="zh-CN" sz="3600" b="1">
                <a:solidFill>
                  <a:srgbClr val="6600CC"/>
                </a:solidFill>
                <a:latin typeface="方正启体简体" pitchFamily="65" charset="-122"/>
                <a:ea typeface="方正启体简体" pitchFamily="65" charset="-122"/>
              </a:rPr>
              <a:t>《</a:t>
            </a:r>
            <a:r>
              <a:rPr lang="zh-CN" altLang="en-US" sz="3600" b="1">
                <a:solidFill>
                  <a:srgbClr val="6600CC"/>
                </a:solidFill>
                <a:latin typeface="方正启体简体" pitchFamily="65" charset="-122"/>
                <a:ea typeface="方正启体简体" pitchFamily="65" charset="-122"/>
              </a:rPr>
              <a:t>我用残损的手掌</a:t>
            </a:r>
            <a:r>
              <a:rPr lang="en-US" altLang="zh-CN" sz="3600" b="1">
                <a:solidFill>
                  <a:srgbClr val="6600CC"/>
                </a:solidFill>
                <a:latin typeface="方正启体简体" pitchFamily="65" charset="-122"/>
                <a:ea typeface="方正启体简体" pitchFamily="65" charset="-122"/>
              </a:rPr>
              <a:t>》</a:t>
            </a:r>
            <a:r>
              <a:rPr lang="zh-CN" altLang="en-US" sz="3600" b="1">
                <a:solidFill>
                  <a:srgbClr val="6600CC"/>
                </a:solidFill>
                <a:latin typeface="方正启体简体" pitchFamily="65" charset="-122"/>
                <a:ea typeface="方正启体简体" pitchFamily="65" charset="-122"/>
              </a:rPr>
              <a:t>的</a:t>
            </a:r>
            <a:r>
              <a:rPr lang="zh-CN" altLang="en-US" sz="3600" b="1">
                <a:solidFill>
                  <a:srgbClr val="6600CC"/>
                </a:solidFill>
                <a:latin typeface="Times New Roman"/>
                <a:ea typeface="方正启体简体" pitchFamily="65" charset="-122"/>
              </a:rPr>
              <a:t>“</a:t>
            </a:r>
            <a:r>
              <a:rPr lang="zh-CN" altLang="en-US" sz="3600" b="1">
                <a:solidFill>
                  <a:srgbClr val="6600CC"/>
                </a:solidFill>
                <a:latin typeface="方正启体简体" pitchFamily="65" charset="-122"/>
                <a:ea typeface="方正启体简体" pitchFamily="65" charset="-122"/>
              </a:rPr>
              <a:t>残损的手掌</a:t>
            </a:r>
            <a:r>
              <a:rPr lang="zh-CN" altLang="en-US" sz="3600" b="1">
                <a:solidFill>
                  <a:srgbClr val="6600CC"/>
                </a:solidFill>
                <a:latin typeface="Times New Roman"/>
                <a:ea typeface="方正启体简体" pitchFamily="65" charset="-122"/>
              </a:rPr>
              <a:t>”</a:t>
            </a:r>
            <a:r>
              <a:rPr lang="zh-CN" altLang="en-US" sz="3600" b="1">
                <a:solidFill>
                  <a:srgbClr val="6600CC"/>
                </a:solidFill>
                <a:latin typeface="方正启体简体" pitchFamily="65" charset="-122"/>
                <a:ea typeface="方正启体简体" pitchFamily="65" charset="-122"/>
              </a:rPr>
              <a:t>？</a:t>
            </a:r>
          </a:p>
        </p:txBody>
      </p:sp>
      <p:sp>
        <p:nvSpPr>
          <p:cNvPr id="98311" name="Rectangle 7"/>
          <p:cNvSpPr>
            <a:spLocks noChangeArrowheads="1"/>
          </p:cNvSpPr>
          <p:nvPr/>
        </p:nvSpPr>
        <p:spPr bwMode="auto">
          <a:xfrm>
            <a:off x="323850" y="3644900"/>
            <a:ext cx="6127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0000"/>
                </a:solidFill>
                <a:ea typeface="方正硬笔楷书简体" pitchFamily="65" charset="-122"/>
              </a:rPr>
              <a:t>我用这残损的手掌在干什么？</a:t>
            </a:r>
          </a:p>
        </p:txBody>
      </p:sp>
      <p:sp>
        <p:nvSpPr>
          <p:cNvPr id="98313" name="Rectangle 9"/>
          <p:cNvSpPr>
            <a:spLocks noChangeArrowheads="1"/>
          </p:cNvSpPr>
          <p:nvPr/>
        </p:nvSpPr>
        <p:spPr bwMode="auto">
          <a:xfrm>
            <a:off x="395288" y="2492375"/>
            <a:ext cx="2927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0000"/>
                </a:solidFill>
                <a:ea typeface="方正启体简体" pitchFamily="65" charset="-122"/>
              </a:rPr>
              <a:t>残损的手掌：</a:t>
            </a:r>
          </a:p>
        </p:txBody>
      </p:sp>
      <p:sp>
        <p:nvSpPr>
          <p:cNvPr id="98314" name="Rectangle 10"/>
          <p:cNvSpPr>
            <a:spLocks noChangeArrowheads="1"/>
          </p:cNvSpPr>
          <p:nvPr/>
        </p:nvSpPr>
        <p:spPr bwMode="auto">
          <a:xfrm>
            <a:off x="1403350" y="4581525"/>
            <a:ext cx="2927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0000"/>
                </a:solidFill>
                <a:ea typeface="方正启体简体" pitchFamily="65" charset="-122"/>
              </a:rPr>
              <a:t>广大的土地：</a:t>
            </a:r>
          </a:p>
        </p:txBody>
      </p:sp>
      <p:sp>
        <p:nvSpPr>
          <p:cNvPr id="98315" name="Rectangle 11"/>
          <p:cNvSpPr>
            <a:spLocks noChangeArrowheads="1"/>
          </p:cNvSpPr>
          <p:nvPr/>
        </p:nvSpPr>
        <p:spPr bwMode="auto">
          <a:xfrm>
            <a:off x="1979613" y="5300663"/>
            <a:ext cx="1555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0000"/>
                </a:solidFill>
                <a:ea typeface="方正启体简体" pitchFamily="65" charset="-122"/>
              </a:rPr>
              <a:t>摸索：</a:t>
            </a:r>
          </a:p>
        </p:txBody>
      </p:sp>
      <p:sp>
        <p:nvSpPr>
          <p:cNvPr id="98316" name="Rectangle 12"/>
          <p:cNvSpPr>
            <a:spLocks noChangeArrowheads="1"/>
          </p:cNvSpPr>
          <p:nvPr/>
        </p:nvSpPr>
        <p:spPr bwMode="auto">
          <a:xfrm>
            <a:off x="3059113" y="2349500"/>
            <a:ext cx="6084887"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600" b="1" dirty="0">
                <a:ea typeface="方正硬笔楷书简体" pitchFamily="65" charset="-122"/>
              </a:rPr>
              <a:t>诗人饱受折磨，但依然</a:t>
            </a:r>
            <a:r>
              <a:rPr lang="zh-CN" altLang="en-US" sz="3600" b="1" dirty="0" smtClean="0">
                <a:ea typeface="方正硬笔楷书简体" pitchFamily="65" charset="-122"/>
              </a:rPr>
              <a:t>坚贞不屈</a:t>
            </a:r>
            <a:r>
              <a:rPr lang="en-US" altLang="zh-CN" sz="3600" b="1" dirty="0" smtClean="0">
                <a:ea typeface="方正硬笔楷书简体" pitchFamily="65" charset="-122"/>
              </a:rPr>
              <a:t>,</a:t>
            </a:r>
            <a:r>
              <a:rPr lang="zh-CN" altLang="en-US" sz="3600" b="1" smtClean="0">
                <a:ea typeface="方正硬笔楷书简体" pitchFamily="65" charset="-122"/>
              </a:rPr>
              <a:t>和国土支离破碎共命运</a:t>
            </a:r>
            <a:endParaRPr lang="zh-CN" altLang="en-US" sz="3600" b="1">
              <a:ea typeface="方正硬笔楷书简体" pitchFamily="65" charset="-122"/>
            </a:endParaRPr>
          </a:p>
        </p:txBody>
      </p:sp>
      <p:sp>
        <p:nvSpPr>
          <p:cNvPr id="98317" name="Rectangle 13"/>
          <p:cNvSpPr>
            <a:spLocks noChangeArrowheads="1"/>
          </p:cNvSpPr>
          <p:nvPr/>
        </p:nvSpPr>
        <p:spPr bwMode="auto">
          <a:xfrm>
            <a:off x="4067175" y="4581525"/>
            <a:ext cx="2012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ea typeface="方正硬笔楷书简体" pitchFamily="65" charset="-122"/>
              </a:rPr>
              <a:t>祖国大地</a:t>
            </a:r>
          </a:p>
        </p:txBody>
      </p:sp>
      <p:sp>
        <p:nvSpPr>
          <p:cNvPr id="98318" name="Rectangle 14"/>
          <p:cNvSpPr>
            <a:spLocks noChangeArrowheads="1"/>
          </p:cNvSpPr>
          <p:nvPr/>
        </p:nvSpPr>
        <p:spPr bwMode="auto">
          <a:xfrm>
            <a:off x="3348038" y="5373688"/>
            <a:ext cx="4756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ea typeface="方正硬笔楷书简体" pitchFamily="65" charset="-122"/>
              </a:rPr>
              <a:t>表达对祖国的爱和关心</a:t>
            </a:r>
          </a:p>
        </p:txBody>
      </p:sp>
      <p:sp>
        <p:nvSpPr>
          <p:cNvPr id="98319" name="WordArt 15"/>
          <p:cNvSpPr>
            <a:spLocks noChangeArrowheads="1" noChangeShapeType="1" noTextEdit="1"/>
          </p:cNvSpPr>
          <p:nvPr/>
        </p:nvSpPr>
        <p:spPr bwMode="auto">
          <a:xfrm>
            <a:off x="2339975" y="260350"/>
            <a:ext cx="4073525" cy="901700"/>
          </a:xfrm>
          <a:prstGeom prst="rect">
            <a:avLst/>
          </a:prstGeom>
          <a:extLst>
            <a:ext uri="{AF507438-7753-43E0-B8FC-AC1667EBCBE1}">
              <a14:hiddenEffects xmlns:a14="http://schemas.microsoft.com/office/drawing/2010/main">
                <a:effectLst/>
              </a14:hiddenEffects>
            </a:ext>
          </a:extLst>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zh-CN" altLang="en-US" sz="3600" kern="10">
                <a:ln w="9525">
                  <a:round/>
                  <a:headEnd/>
                  <a:tailEnd/>
                </a:ln>
                <a:solidFill>
                  <a:srgbClr val="CCFFFF"/>
                </a:solidFill>
                <a:latin typeface="方正胖头鱼简体"/>
              </a:rPr>
              <a:t>诗 歌 欣 赏</a:t>
            </a:r>
          </a:p>
        </p:txBody>
      </p:sp>
    </p:spTree>
    <p:extLst>
      <p:ext uri="{BB962C8B-B14F-4D97-AF65-F5344CB8AC3E}">
        <p14:creationId xmlns:p14="http://schemas.microsoft.com/office/powerpoint/2010/main" val="28797452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8319"/>
                                        </p:tgtEl>
                                        <p:attrNameLst>
                                          <p:attrName>style.visibility</p:attrName>
                                        </p:attrNameLst>
                                      </p:cBhvr>
                                      <p:to>
                                        <p:strVal val="visible"/>
                                      </p:to>
                                    </p:set>
                                    <p:anim calcmode="lin" valueType="num">
                                      <p:cBhvr additive="base">
                                        <p:cTn id="7" dur="500" fill="hold"/>
                                        <p:tgtEl>
                                          <p:spTgt spid="98319"/>
                                        </p:tgtEl>
                                        <p:attrNameLst>
                                          <p:attrName>ppt_x</p:attrName>
                                        </p:attrNameLst>
                                      </p:cBhvr>
                                      <p:tavLst>
                                        <p:tav tm="0">
                                          <p:val>
                                            <p:strVal val="0-#ppt_w/2"/>
                                          </p:val>
                                        </p:tav>
                                        <p:tav tm="100000">
                                          <p:val>
                                            <p:strVal val="#ppt_x"/>
                                          </p:val>
                                        </p:tav>
                                      </p:tavLst>
                                    </p:anim>
                                    <p:anim calcmode="lin" valueType="num">
                                      <p:cBhvr additive="base">
                                        <p:cTn id="8" dur="500" fill="hold"/>
                                        <p:tgtEl>
                                          <p:spTgt spid="9831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8309"/>
                                        </p:tgtEl>
                                        <p:attrNameLst>
                                          <p:attrName>style.visibility</p:attrName>
                                        </p:attrNameLst>
                                      </p:cBhvr>
                                      <p:to>
                                        <p:strVal val="visible"/>
                                      </p:to>
                                    </p:set>
                                    <p:anim calcmode="lin" valueType="num">
                                      <p:cBhvr additive="base">
                                        <p:cTn id="13" dur="500" fill="hold"/>
                                        <p:tgtEl>
                                          <p:spTgt spid="98309"/>
                                        </p:tgtEl>
                                        <p:attrNameLst>
                                          <p:attrName>ppt_x</p:attrName>
                                        </p:attrNameLst>
                                      </p:cBhvr>
                                      <p:tavLst>
                                        <p:tav tm="0">
                                          <p:val>
                                            <p:strVal val="0-#ppt_w/2"/>
                                          </p:val>
                                        </p:tav>
                                        <p:tav tm="100000">
                                          <p:val>
                                            <p:strVal val="#ppt_x"/>
                                          </p:val>
                                        </p:tav>
                                      </p:tavLst>
                                    </p:anim>
                                    <p:anim calcmode="lin" valueType="num">
                                      <p:cBhvr additive="base">
                                        <p:cTn id="14" dur="500" fill="hold"/>
                                        <p:tgtEl>
                                          <p:spTgt spid="9830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98313">
                                            <p:txEl>
                                              <p:pRg st="0" end="0"/>
                                            </p:txEl>
                                          </p:spTgt>
                                        </p:tgtEl>
                                        <p:attrNameLst>
                                          <p:attrName>style.visibility</p:attrName>
                                        </p:attrNameLst>
                                      </p:cBhvr>
                                      <p:to>
                                        <p:strVal val="visible"/>
                                      </p:to>
                                    </p:set>
                                    <p:animEffect transition="in" filter="blinds(horizontal)">
                                      <p:cBhvr>
                                        <p:cTn id="19" dur="500"/>
                                        <p:tgtEl>
                                          <p:spTgt spid="98313">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98316"/>
                                        </p:tgtEl>
                                        <p:attrNameLst>
                                          <p:attrName>style.visibility</p:attrName>
                                        </p:attrNameLst>
                                      </p:cBhvr>
                                      <p:to>
                                        <p:strVal val="visible"/>
                                      </p:to>
                                    </p:set>
                                    <p:animEffect transition="in" filter="blinds(horizontal)">
                                      <p:cBhvr>
                                        <p:cTn id="24" dur="500"/>
                                        <p:tgtEl>
                                          <p:spTgt spid="9831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98311"/>
                                        </p:tgtEl>
                                        <p:attrNameLst>
                                          <p:attrName>style.visibility</p:attrName>
                                        </p:attrNameLst>
                                      </p:cBhvr>
                                      <p:to>
                                        <p:strVal val="visible"/>
                                      </p:to>
                                    </p:set>
                                    <p:animEffect transition="in" filter="wipe(down)">
                                      <p:cBhvr>
                                        <p:cTn id="29" dur="500"/>
                                        <p:tgtEl>
                                          <p:spTgt spid="9831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98314"/>
                                        </p:tgtEl>
                                        <p:attrNameLst>
                                          <p:attrName>style.visibility</p:attrName>
                                        </p:attrNameLst>
                                      </p:cBhvr>
                                      <p:to>
                                        <p:strVal val="visible"/>
                                      </p:to>
                                    </p:set>
                                    <p:animEffect transition="in" filter="blinds(horizontal)">
                                      <p:cBhvr>
                                        <p:cTn id="34" dur="500"/>
                                        <p:tgtEl>
                                          <p:spTgt spid="9831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98317"/>
                                        </p:tgtEl>
                                        <p:attrNameLst>
                                          <p:attrName>style.visibility</p:attrName>
                                        </p:attrNameLst>
                                      </p:cBhvr>
                                      <p:to>
                                        <p:strVal val="visible"/>
                                      </p:to>
                                    </p:set>
                                    <p:animEffect transition="in" filter="wipe(down)">
                                      <p:cBhvr>
                                        <p:cTn id="39" dur="500"/>
                                        <p:tgtEl>
                                          <p:spTgt spid="98317"/>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98315"/>
                                        </p:tgtEl>
                                        <p:attrNameLst>
                                          <p:attrName>style.visibility</p:attrName>
                                        </p:attrNameLst>
                                      </p:cBhvr>
                                      <p:to>
                                        <p:strVal val="visible"/>
                                      </p:to>
                                    </p:set>
                                    <p:animEffect transition="in" filter="blinds(horizontal)">
                                      <p:cBhvr>
                                        <p:cTn id="44" dur="500"/>
                                        <p:tgtEl>
                                          <p:spTgt spid="98315"/>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98318">
                                            <p:txEl>
                                              <p:pRg st="0" end="0"/>
                                            </p:txEl>
                                          </p:spTgt>
                                        </p:tgtEl>
                                        <p:attrNameLst>
                                          <p:attrName>style.visibility</p:attrName>
                                        </p:attrNameLst>
                                      </p:cBhvr>
                                      <p:to>
                                        <p:strVal val="visible"/>
                                      </p:to>
                                    </p:set>
                                    <p:anim calcmode="lin" valueType="num">
                                      <p:cBhvr additive="base">
                                        <p:cTn id="49" dur="500" fill="hold"/>
                                        <p:tgtEl>
                                          <p:spTgt spid="9831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831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9" grpId="0" autoUpdateAnimBg="0"/>
      <p:bldP spid="98311" grpId="0"/>
      <p:bldP spid="98314" grpId="0"/>
      <p:bldP spid="98315" grpId="0"/>
      <p:bldP spid="98316" grpId="0"/>
      <p:bldP spid="98317" grpId="0"/>
      <p:bldP spid="983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468313" y="1125538"/>
            <a:ext cx="799147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en-US" altLang="zh-CN" sz="2800" dirty="0">
                <a:latin typeface="华文中宋"/>
                <a:ea typeface="黑体" pitchFamily="2" charset="-122"/>
              </a:rPr>
              <a:t>“</a:t>
            </a:r>
            <a:r>
              <a:rPr kumimoji="0" lang="zh-CN" altLang="en-US" sz="2800" dirty="0">
                <a:latin typeface="黑体" pitchFamily="2" charset="-122"/>
                <a:ea typeface="黑体" pitchFamily="2" charset="-122"/>
              </a:rPr>
              <a:t>我用残损的手掌</a:t>
            </a:r>
            <a:r>
              <a:rPr kumimoji="0" lang="en-US" altLang="zh-CN" sz="2800" dirty="0">
                <a:latin typeface="黑体" pitchFamily="2" charset="-122"/>
                <a:ea typeface="黑体" pitchFamily="2" charset="-122"/>
              </a:rPr>
              <a:t>/</a:t>
            </a:r>
            <a:r>
              <a:rPr kumimoji="0" lang="zh-CN" altLang="en-US" sz="2800" dirty="0">
                <a:latin typeface="黑体" pitchFamily="2" charset="-122"/>
                <a:ea typeface="黑体" pitchFamily="2" charset="-122"/>
              </a:rPr>
              <a:t>摸索这广大的土地</a:t>
            </a:r>
            <a:r>
              <a:rPr kumimoji="0" lang="zh-CN" altLang="en-US" sz="2800" dirty="0">
                <a:latin typeface="华文中宋"/>
                <a:ea typeface="黑体" pitchFamily="2" charset="-122"/>
              </a:rPr>
              <a:t>”</a:t>
            </a:r>
            <a:r>
              <a:rPr kumimoji="0" lang="zh-CN" altLang="en-US" sz="2800" dirty="0">
                <a:latin typeface="黑体" pitchFamily="2" charset="-122"/>
                <a:ea typeface="黑体" pitchFamily="2" charset="-122"/>
              </a:rPr>
              <a:t>，诗歌以这两行开头，有什么作用？</a:t>
            </a:r>
          </a:p>
        </p:txBody>
      </p:sp>
      <p:sp>
        <p:nvSpPr>
          <p:cNvPr id="126979" name="Rectangle 3"/>
          <p:cNvSpPr>
            <a:spLocks noChangeArrowheads="1"/>
          </p:cNvSpPr>
          <p:nvPr/>
        </p:nvSpPr>
        <p:spPr bwMode="auto">
          <a:xfrm>
            <a:off x="1619250" y="260350"/>
            <a:ext cx="311785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zh-CN" altLang="en-US" sz="5400">
                <a:solidFill>
                  <a:schemeClr val="tx2"/>
                </a:solidFill>
                <a:latin typeface="Arial" charset="0"/>
                <a:ea typeface="华文行楷" pitchFamily="2" charset="-122"/>
              </a:rPr>
              <a:t>赏析</a:t>
            </a:r>
            <a:r>
              <a:rPr kumimoji="0" lang="en-US" altLang="zh-CN" sz="5400">
                <a:solidFill>
                  <a:schemeClr val="tx2"/>
                </a:solidFill>
                <a:latin typeface="Arial" charset="0"/>
                <a:ea typeface="华文行楷" pitchFamily="2" charset="-122"/>
              </a:rPr>
              <a:t>·</a:t>
            </a:r>
            <a:r>
              <a:rPr kumimoji="0" lang="zh-CN" altLang="en-US" sz="5400">
                <a:solidFill>
                  <a:schemeClr val="tx2"/>
                </a:solidFill>
                <a:latin typeface="Arial" charset="0"/>
                <a:ea typeface="华文行楷" pitchFamily="2" charset="-122"/>
              </a:rPr>
              <a:t>探究</a:t>
            </a:r>
          </a:p>
        </p:txBody>
      </p:sp>
      <p:sp>
        <p:nvSpPr>
          <p:cNvPr id="126980" name="Text Box 4"/>
          <p:cNvSpPr txBox="1">
            <a:spLocks noChangeArrowheads="1"/>
          </p:cNvSpPr>
          <p:nvPr/>
        </p:nvSpPr>
        <p:spPr bwMode="auto">
          <a:xfrm>
            <a:off x="468313" y="2420938"/>
            <a:ext cx="6983412" cy="3477875"/>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4000" dirty="0">
                <a:solidFill>
                  <a:srgbClr val="FF0000"/>
                </a:solidFill>
                <a:latin typeface="黑体" pitchFamily="2" charset="-122"/>
                <a:ea typeface="黑体" pitchFamily="2" charset="-122"/>
              </a:rPr>
              <a:t>（</a:t>
            </a:r>
            <a:r>
              <a:rPr kumimoji="0" lang="en-US" altLang="zh-CN" sz="4000" dirty="0">
                <a:solidFill>
                  <a:srgbClr val="FF0000"/>
                </a:solidFill>
                <a:latin typeface="黑体" pitchFamily="2" charset="-122"/>
                <a:ea typeface="黑体" pitchFamily="2" charset="-122"/>
              </a:rPr>
              <a:t>1</a:t>
            </a:r>
            <a:r>
              <a:rPr kumimoji="0" lang="zh-CN" altLang="en-US" sz="4000" dirty="0">
                <a:solidFill>
                  <a:srgbClr val="FF0000"/>
                </a:solidFill>
                <a:latin typeface="黑体" pitchFamily="2" charset="-122"/>
                <a:ea typeface="黑体" pitchFamily="2" charset="-122"/>
              </a:rPr>
              <a:t>）统摄全诗。</a:t>
            </a:r>
            <a:r>
              <a:rPr kumimoji="0" lang="zh-CN" altLang="en-US" sz="4000" dirty="0">
                <a:solidFill>
                  <a:schemeClr val="hlink"/>
                </a:solidFill>
                <a:latin typeface="黑体" pitchFamily="2" charset="-122"/>
                <a:ea typeface="黑体" pitchFamily="2" charset="-122"/>
              </a:rPr>
              <a:t>这两句为实写，确立</a:t>
            </a:r>
            <a:r>
              <a:rPr kumimoji="0" lang="zh-CN" altLang="en-US" sz="4000" dirty="0" smtClean="0">
                <a:solidFill>
                  <a:schemeClr val="hlink"/>
                </a:solidFill>
                <a:latin typeface="黑体" pitchFamily="2" charset="-122"/>
                <a:ea typeface="黑体" pitchFamily="2" charset="-122"/>
              </a:rPr>
              <a:t>了中心</a:t>
            </a:r>
            <a:r>
              <a:rPr kumimoji="0" lang="zh-CN" altLang="en-US" sz="4000" dirty="0">
                <a:solidFill>
                  <a:schemeClr val="hlink"/>
                </a:solidFill>
                <a:latin typeface="黑体" pitchFamily="2" charset="-122"/>
                <a:ea typeface="黑体" pitchFamily="2" charset="-122"/>
              </a:rPr>
              <a:t>意象，从而展开以下的虚写和想像</a:t>
            </a:r>
            <a:r>
              <a:rPr kumimoji="0" lang="zh-CN" altLang="en-US" sz="4000" dirty="0" smtClean="0">
                <a:solidFill>
                  <a:schemeClr val="hlink"/>
                </a:solidFill>
                <a:latin typeface="黑体" pitchFamily="2" charset="-122"/>
                <a:ea typeface="黑体" pitchFamily="2" charset="-122"/>
              </a:rPr>
              <a:t>。</a:t>
            </a:r>
            <a:endParaRPr kumimoji="0" lang="en-US" altLang="zh-CN" sz="4000" dirty="0" smtClean="0">
              <a:solidFill>
                <a:schemeClr val="hlink"/>
              </a:solidFill>
              <a:latin typeface="黑体" pitchFamily="2" charset="-122"/>
              <a:ea typeface="黑体" pitchFamily="2" charset="-122"/>
            </a:endParaRPr>
          </a:p>
          <a:p>
            <a:pPr>
              <a:spcBef>
                <a:spcPct val="50000"/>
              </a:spcBef>
            </a:pPr>
            <a:r>
              <a:rPr kumimoji="0" lang="zh-CN" altLang="en-US" sz="4000" dirty="0" smtClean="0">
                <a:solidFill>
                  <a:srgbClr val="FF0000"/>
                </a:solidFill>
                <a:latin typeface="黑体" pitchFamily="2" charset="-122"/>
                <a:ea typeface="黑体" pitchFamily="2" charset="-122"/>
              </a:rPr>
              <a:t>（</a:t>
            </a:r>
            <a:r>
              <a:rPr kumimoji="0" lang="en-US" altLang="zh-CN" sz="4000" dirty="0">
                <a:solidFill>
                  <a:srgbClr val="FF0000"/>
                </a:solidFill>
                <a:latin typeface="黑体" pitchFamily="2" charset="-122"/>
                <a:ea typeface="黑体" pitchFamily="2" charset="-122"/>
              </a:rPr>
              <a:t>2</a:t>
            </a:r>
            <a:r>
              <a:rPr kumimoji="0" lang="zh-CN" altLang="en-US" sz="4000" dirty="0">
                <a:solidFill>
                  <a:srgbClr val="FF0000"/>
                </a:solidFill>
                <a:latin typeface="黑体" pitchFamily="2" charset="-122"/>
                <a:ea typeface="黑体" pitchFamily="2" charset="-122"/>
              </a:rPr>
              <a:t>）为抒情定调。</a:t>
            </a:r>
            <a:r>
              <a:rPr kumimoji="0" lang="zh-CN" altLang="en-US" sz="4000" dirty="0">
                <a:solidFill>
                  <a:schemeClr val="hlink"/>
                </a:solidFill>
                <a:latin typeface="黑体" pitchFamily="2" charset="-122"/>
                <a:ea typeface="黑体" pitchFamily="2" charset="-122"/>
              </a:rPr>
              <a:t>对敌人的痛恨，对祖国的炽爱。</a:t>
            </a:r>
          </a:p>
        </p:txBody>
      </p:sp>
    </p:spTree>
    <p:extLst>
      <p:ext uri="{BB962C8B-B14F-4D97-AF65-F5344CB8AC3E}">
        <p14:creationId xmlns:p14="http://schemas.microsoft.com/office/powerpoint/2010/main" val="1796300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6978">
                                            <p:txEl>
                                              <p:pRg st="0" end="0"/>
                                            </p:txEl>
                                          </p:spTgt>
                                        </p:tgtEl>
                                        <p:attrNameLst>
                                          <p:attrName>style.visibility</p:attrName>
                                        </p:attrNameLst>
                                      </p:cBhvr>
                                      <p:to>
                                        <p:strVal val="visible"/>
                                      </p:to>
                                    </p:set>
                                    <p:animEffect transition="in" filter="blinds(horizontal)">
                                      <p:cBhvr>
                                        <p:cTn id="7" dur="500"/>
                                        <p:tgtEl>
                                          <p:spTgt spid="12697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6980"/>
                                        </p:tgtEl>
                                        <p:attrNameLst>
                                          <p:attrName>style.visibility</p:attrName>
                                        </p:attrNameLst>
                                      </p:cBhvr>
                                      <p:to>
                                        <p:strVal val="visible"/>
                                      </p:to>
                                    </p:set>
                                    <p:anim calcmode="lin" valueType="num">
                                      <p:cBhvr additive="base">
                                        <p:cTn id="12" dur="500" fill="hold"/>
                                        <p:tgtEl>
                                          <p:spTgt spid="126980"/>
                                        </p:tgtEl>
                                        <p:attrNameLst>
                                          <p:attrName>ppt_x</p:attrName>
                                        </p:attrNameLst>
                                      </p:cBhvr>
                                      <p:tavLst>
                                        <p:tav tm="0">
                                          <p:val>
                                            <p:strVal val="#ppt_x"/>
                                          </p:val>
                                        </p:tav>
                                        <p:tav tm="100000">
                                          <p:val>
                                            <p:strVal val="#ppt_x"/>
                                          </p:val>
                                        </p:tav>
                                      </p:tavLst>
                                    </p:anim>
                                    <p:anim calcmode="lin" valueType="num">
                                      <p:cBhvr additive="base">
                                        <p:cTn id="13" dur="500" fill="hold"/>
                                        <p:tgtEl>
                                          <p:spTgt spid="1269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build="p"/>
      <p:bldP spid="12698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5" name="Picture 7" descr="b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9331" name="Text Box 3"/>
          <p:cNvSpPr txBox="1">
            <a:spLocks noChangeArrowheads="1"/>
          </p:cNvSpPr>
          <p:nvPr/>
        </p:nvSpPr>
        <p:spPr bwMode="auto">
          <a:xfrm>
            <a:off x="395288" y="1268413"/>
            <a:ext cx="6264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sz="2400"/>
          </a:p>
        </p:txBody>
      </p:sp>
      <p:sp>
        <p:nvSpPr>
          <p:cNvPr id="99332" name="Text Box 4"/>
          <p:cNvSpPr txBox="1">
            <a:spLocks noChangeArrowheads="1"/>
          </p:cNvSpPr>
          <p:nvPr/>
        </p:nvSpPr>
        <p:spPr bwMode="auto">
          <a:xfrm>
            <a:off x="217424" y="1892527"/>
            <a:ext cx="860425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zh-CN" altLang="en-US" sz="4000" b="1" dirty="0">
                <a:solidFill>
                  <a:srgbClr val="6600CC"/>
                </a:solidFill>
                <a:latin typeface="方正启体简体" pitchFamily="65" charset="-122"/>
                <a:ea typeface="方正启体简体" pitchFamily="65" charset="-122"/>
              </a:rPr>
              <a:t>诗人用</a:t>
            </a:r>
            <a:r>
              <a:rPr kumimoji="0" lang="zh-CN" altLang="en-US" sz="4000" b="1" dirty="0">
                <a:solidFill>
                  <a:srgbClr val="6600CC"/>
                </a:solidFill>
                <a:latin typeface="Arial"/>
                <a:ea typeface="方正启体简体" pitchFamily="65" charset="-122"/>
              </a:rPr>
              <a:t>“</a:t>
            </a:r>
            <a:r>
              <a:rPr kumimoji="0" lang="zh-CN" altLang="en-US" sz="4000" b="1" dirty="0">
                <a:solidFill>
                  <a:srgbClr val="6600CC"/>
                </a:solidFill>
                <a:latin typeface="方正启体简体" pitchFamily="65" charset="-122"/>
                <a:ea typeface="方正启体简体" pitchFamily="65" charset="-122"/>
              </a:rPr>
              <a:t>残损的手掌</a:t>
            </a:r>
            <a:r>
              <a:rPr kumimoji="0" lang="zh-CN" altLang="en-US" sz="4000" b="1" dirty="0">
                <a:solidFill>
                  <a:srgbClr val="6600CC"/>
                </a:solidFill>
                <a:latin typeface="Arial"/>
                <a:ea typeface="方正启体简体" pitchFamily="65" charset="-122"/>
              </a:rPr>
              <a:t>”“</a:t>
            </a:r>
            <a:r>
              <a:rPr kumimoji="0" lang="zh-CN" altLang="en-US" sz="4000" b="1" dirty="0">
                <a:solidFill>
                  <a:srgbClr val="6600CC"/>
                </a:solidFill>
                <a:latin typeface="方正启体简体" pitchFamily="65" charset="-122"/>
                <a:ea typeface="方正启体简体" pitchFamily="65" charset="-122"/>
              </a:rPr>
              <a:t>摸索</a:t>
            </a:r>
            <a:r>
              <a:rPr kumimoji="0" lang="zh-CN" altLang="en-US" sz="4000" b="1" dirty="0">
                <a:solidFill>
                  <a:srgbClr val="6600CC"/>
                </a:solidFill>
                <a:latin typeface="Arial"/>
                <a:ea typeface="方正启体简体" pitchFamily="65" charset="-122"/>
              </a:rPr>
              <a:t>”</a:t>
            </a:r>
            <a:r>
              <a:rPr kumimoji="0" lang="zh-CN" altLang="en-US" sz="4000" b="1" dirty="0">
                <a:solidFill>
                  <a:srgbClr val="6600CC"/>
                </a:solidFill>
                <a:latin typeface="方正启体简体" pitchFamily="65" charset="-122"/>
                <a:ea typeface="方正启体简体" pitchFamily="65" charset="-122"/>
              </a:rPr>
              <a:t>到了 哪些地方？这土地有什么不同？</a:t>
            </a:r>
          </a:p>
        </p:txBody>
      </p:sp>
      <p:sp>
        <p:nvSpPr>
          <p:cNvPr id="99333" name="Text Box 5"/>
          <p:cNvSpPr txBox="1">
            <a:spLocks noChangeArrowheads="1"/>
          </p:cNvSpPr>
          <p:nvPr/>
        </p:nvSpPr>
        <p:spPr bwMode="auto">
          <a:xfrm>
            <a:off x="755650" y="2708275"/>
            <a:ext cx="655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sz="2400"/>
          </a:p>
        </p:txBody>
      </p:sp>
    </p:spTree>
    <p:extLst>
      <p:ext uri="{BB962C8B-B14F-4D97-AF65-F5344CB8AC3E}">
        <p14:creationId xmlns:p14="http://schemas.microsoft.com/office/powerpoint/2010/main" val="34205885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93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2"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p:cNvSpPr txBox="1">
            <a:spLocks noChangeArrowheads="1"/>
          </p:cNvSpPr>
          <p:nvPr/>
        </p:nvSpPr>
        <p:spPr bwMode="auto">
          <a:xfrm>
            <a:off x="250825" y="981075"/>
            <a:ext cx="842486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400"/>
              <a:t>  </a:t>
            </a:r>
            <a:r>
              <a:rPr lang="zh-CN" altLang="en-US" sz="4400" b="1">
                <a:solidFill>
                  <a:srgbClr val="0000FF"/>
                </a:solidFill>
              </a:rPr>
              <a:t>北方</a:t>
            </a:r>
            <a:r>
              <a:rPr lang="en-US" altLang="zh-CN" sz="4400" b="1">
                <a:solidFill>
                  <a:srgbClr val="0000FF"/>
                </a:solidFill>
              </a:rPr>
              <a:t>—</a:t>
            </a:r>
            <a:r>
              <a:rPr lang="zh-CN" altLang="en-US" sz="4400" b="1">
                <a:solidFill>
                  <a:srgbClr val="0000FF"/>
                </a:solidFill>
              </a:rPr>
              <a:t>中原</a:t>
            </a:r>
            <a:r>
              <a:rPr lang="en-US" altLang="zh-CN" sz="4400" b="1">
                <a:solidFill>
                  <a:srgbClr val="0000FF"/>
                </a:solidFill>
              </a:rPr>
              <a:t>—</a:t>
            </a:r>
            <a:r>
              <a:rPr lang="zh-CN" altLang="en-US" sz="4400" b="1">
                <a:solidFill>
                  <a:srgbClr val="0000FF"/>
                </a:solidFill>
              </a:rPr>
              <a:t>江南</a:t>
            </a:r>
            <a:r>
              <a:rPr lang="en-US" altLang="zh-CN" sz="4400" b="1">
                <a:solidFill>
                  <a:srgbClr val="0000FF"/>
                </a:solidFill>
              </a:rPr>
              <a:t>—</a:t>
            </a:r>
            <a:r>
              <a:rPr lang="zh-CN" altLang="en-US" sz="4400" b="1">
                <a:solidFill>
                  <a:srgbClr val="0000FF"/>
                </a:solidFill>
              </a:rPr>
              <a:t>岭南</a:t>
            </a:r>
            <a:r>
              <a:rPr lang="en-US" altLang="zh-CN" sz="4400" b="1">
                <a:solidFill>
                  <a:srgbClr val="0000FF"/>
                </a:solidFill>
              </a:rPr>
              <a:t>—</a:t>
            </a:r>
            <a:r>
              <a:rPr lang="zh-CN" altLang="en-US" sz="4400" b="1">
                <a:solidFill>
                  <a:srgbClr val="0000FF"/>
                </a:solidFill>
              </a:rPr>
              <a:t>南海</a:t>
            </a:r>
          </a:p>
        </p:txBody>
      </p:sp>
      <p:sp>
        <p:nvSpPr>
          <p:cNvPr id="19461" name="Line 5"/>
          <p:cNvSpPr>
            <a:spLocks noChangeShapeType="1"/>
          </p:cNvSpPr>
          <p:nvPr/>
        </p:nvSpPr>
        <p:spPr bwMode="auto">
          <a:xfrm>
            <a:off x="1116013" y="1844675"/>
            <a:ext cx="0" cy="1008063"/>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62" name="Text Box 6"/>
          <p:cNvSpPr txBox="1">
            <a:spLocks noChangeArrowheads="1"/>
          </p:cNvSpPr>
          <p:nvPr/>
        </p:nvSpPr>
        <p:spPr bwMode="auto">
          <a:xfrm>
            <a:off x="468313" y="2852738"/>
            <a:ext cx="12239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008000"/>
                </a:solidFill>
              </a:rPr>
              <a:t>雪峰</a:t>
            </a:r>
          </a:p>
        </p:txBody>
      </p:sp>
      <p:sp>
        <p:nvSpPr>
          <p:cNvPr id="19463" name="Line 7"/>
          <p:cNvSpPr>
            <a:spLocks noChangeShapeType="1"/>
          </p:cNvSpPr>
          <p:nvPr/>
        </p:nvSpPr>
        <p:spPr bwMode="auto">
          <a:xfrm>
            <a:off x="2843213" y="1916113"/>
            <a:ext cx="0" cy="936625"/>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64" name="Text Box 8"/>
          <p:cNvSpPr txBox="1">
            <a:spLocks noChangeArrowheads="1"/>
          </p:cNvSpPr>
          <p:nvPr/>
        </p:nvSpPr>
        <p:spPr bwMode="auto">
          <a:xfrm>
            <a:off x="2195513" y="2852738"/>
            <a:ext cx="1295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008000"/>
                </a:solidFill>
              </a:rPr>
              <a:t>黄河</a:t>
            </a:r>
          </a:p>
        </p:txBody>
      </p:sp>
      <p:sp>
        <p:nvSpPr>
          <p:cNvPr id="19465" name="Line 9"/>
          <p:cNvSpPr>
            <a:spLocks noChangeShapeType="1"/>
          </p:cNvSpPr>
          <p:nvPr/>
        </p:nvSpPr>
        <p:spPr bwMode="auto">
          <a:xfrm>
            <a:off x="4572000" y="1916113"/>
            <a:ext cx="0" cy="936625"/>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66" name="Text Box 10"/>
          <p:cNvSpPr txBox="1">
            <a:spLocks noChangeArrowheads="1"/>
          </p:cNvSpPr>
          <p:nvPr/>
        </p:nvSpPr>
        <p:spPr bwMode="auto">
          <a:xfrm>
            <a:off x="4067175" y="2997200"/>
            <a:ext cx="12255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sz="4000"/>
          </a:p>
        </p:txBody>
      </p:sp>
      <p:sp>
        <p:nvSpPr>
          <p:cNvPr id="19467" name="Text Box 11"/>
          <p:cNvSpPr txBox="1">
            <a:spLocks noChangeArrowheads="1"/>
          </p:cNvSpPr>
          <p:nvPr/>
        </p:nvSpPr>
        <p:spPr bwMode="auto">
          <a:xfrm>
            <a:off x="3851275" y="2852738"/>
            <a:ext cx="14414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a:t> </a:t>
            </a:r>
            <a:r>
              <a:rPr lang="zh-CN" altLang="en-US" sz="4000" b="1">
                <a:solidFill>
                  <a:srgbClr val="006600"/>
                </a:solidFill>
              </a:rPr>
              <a:t>水田</a:t>
            </a:r>
          </a:p>
        </p:txBody>
      </p:sp>
      <p:sp>
        <p:nvSpPr>
          <p:cNvPr id="19468" name="Line 12"/>
          <p:cNvSpPr>
            <a:spLocks noChangeShapeType="1"/>
          </p:cNvSpPr>
          <p:nvPr/>
        </p:nvSpPr>
        <p:spPr bwMode="auto">
          <a:xfrm>
            <a:off x="6156325" y="1844675"/>
            <a:ext cx="0" cy="936625"/>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69" name="Text Box 13"/>
          <p:cNvSpPr txBox="1">
            <a:spLocks noChangeArrowheads="1"/>
          </p:cNvSpPr>
          <p:nvPr/>
        </p:nvSpPr>
        <p:spPr bwMode="auto">
          <a:xfrm>
            <a:off x="5292725" y="2781300"/>
            <a:ext cx="1800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006600"/>
                </a:solidFill>
              </a:rPr>
              <a:t>荔枝花</a:t>
            </a:r>
          </a:p>
        </p:txBody>
      </p:sp>
      <p:sp>
        <p:nvSpPr>
          <p:cNvPr id="19470" name="Text Box 14"/>
          <p:cNvSpPr txBox="1">
            <a:spLocks noChangeArrowheads="1"/>
          </p:cNvSpPr>
          <p:nvPr/>
        </p:nvSpPr>
        <p:spPr bwMode="auto">
          <a:xfrm>
            <a:off x="7451725" y="2708275"/>
            <a:ext cx="1295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006600"/>
                </a:solidFill>
              </a:rPr>
              <a:t>渔船</a:t>
            </a:r>
          </a:p>
        </p:txBody>
      </p:sp>
      <p:sp>
        <p:nvSpPr>
          <p:cNvPr id="19471" name="Line 15"/>
          <p:cNvSpPr>
            <a:spLocks noChangeShapeType="1"/>
          </p:cNvSpPr>
          <p:nvPr/>
        </p:nvSpPr>
        <p:spPr bwMode="auto">
          <a:xfrm>
            <a:off x="8027988" y="1773238"/>
            <a:ext cx="0" cy="792162"/>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73" name="Text Box 17"/>
          <p:cNvSpPr txBox="1">
            <a:spLocks noChangeArrowheads="1"/>
          </p:cNvSpPr>
          <p:nvPr/>
        </p:nvSpPr>
        <p:spPr bwMode="auto">
          <a:xfrm>
            <a:off x="684213" y="3716338"/>
            <a:ext cx="793750" cy="237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sz="4000" b="1">
                <a:solidFill>
                  <a:srgbClr val="CC3300"/>
                </a:solidFill>
              </a:rPr>
              <a:t>冷到彻骨</a:t>
            </a:r>
          </a:p>
        </p:txBody>
      </p:sp>
      <p:sp>
        <p:nvSpPr>
          <p:cNvPr id="19475" name="Text Box 19"/>
          <p:cNvSpPr txBox="1">
            <a:spLocks noChangeArrowheads="1"/>
          </p:cNvSpPr>
          <p:nvPr/>
        </p:nvSpPr>
        <p:spPr bwMode="auto">
          <a:xfrm>
            <a:off x="2339975" y="3716338"/>
            <a:ext cx="793750" cy="2303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sz="4000" b="1">
                <a:solidFill>
                  <a:srgbClr val="CC3300"/>
                </a:solidFill>
              </a:rPr>
              <a:t>水夹泥沙</a:t>
            </a:r>
          </a:p>
        </p:txBody>
      </p:sp>
      <p:sp>
        <p:nvSpPr>
          <p:cNvPr id="19476" name="Text Box 20"/>
          <p:cNvSpPr txBox="1">
            <a:spLocks noChangeArrowheads="1"/>
          </p:cNvSpPr>
          <p:nvPr/>
        </p:nvSpPr>
        <p:spPr bwMode="auto">
          <a:xfrm>
            <a:off x="4140200" y="3860800"/>
            <a:ext cx="793750" cy="201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zh-CN" sz="4000"/>
              <a:t>   </a:t>
            </a:r>
            <a:r>
              <a:rPr lang="zh-CN" altLang="en-US" sz="4000" b="1">
                <a:solidFill>
                  <a:srgbClr val="CC3300"/>
                </a:solidFill>
              </a:rPr>
              <a:t>蓬蒿</a:t>
            </a:r>
            <a:r>
              <a:rPr lang="zh-CN" altLang="en-US" sz="4000"/>
              <a:t> </a:t>
            </a:r>
          </a:p>
        </p:txBody>
      </p:sp>
      <p:sp>
        <p:nvSpPr>
          <p:cNvPr id="19477" name="Text Box 21"/>
          <p:cNvSpPr txBox="1">
            <a:spLocks noChangeArrowheads="1"/>
          </p:cNvSpPr>
          <p:nvPr/>
        </p:nvSpPr>
        <p:spPr bwMode="auto">
          <a:xfrm>
            <a:off x="5940425" y="3716338"/>
            <a:ext cx="793750" cy="2160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zh-CN" sz="4000"/>
              <a:t>   </a:t>
            </a:r>
            <a:r>
              <a:rPr lang="en-US" altLang="zh-CN" sz="4000" b="1">
                <a:solidFill>
                  <a:srgbClr val="CC3300"/>
                </a:solidFill>
              </a:rPr>
              <a:t> </a:t>
            </a:r>
            <a:r>
              <a:rPr lang="zh-CN" altLang="en-US" sz="4000" b="1">
                <a:solidFill>
                  <a:srgbClr val="CC3300"/>
                </a:solidFill>
              </a:rPr>
              <a:t>憔悴</a:t>
            </a:r>
          </a:p>
        </p:txBody>
      </p:sp>
      <p:sp>
        <p:nvSpPr>
          <p:cNvPr id="19479" name="Text Box 23"/>
          <p:cNvSpPr txBox="1">
            <a:spLocks noChangeArrowheads="1"/>
          </p:cNvSpPr>
          <p:nvPr/>
        </p:nvSpPr>
        <p:spPr bwMode="auto">
          <a:xfrm>
            <a:off x="7740650" y="3573463"/>
            <a:ext cx="793750" cy="2160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zh-CN" sz="4000"/>
              <a:t>    </a:t>
            </a:r>
            <a:r>
              <a:rPr lang="zh-CN" altLang="en-US" sz="4000" b="1">
                <a:solidFill>
                  <a:srgbClr val="CC3300"/>
                </a:solidFill>
              </a:rPr>
              <a:t>苦水</a:t>
            </a:r>
          </a:p>
        </p:txBody>
      </p:sp>
      <p:sp>
        <p:nvSpPr>
          <p:cNvPr id="19480" name="Text Box 24"/>
          <p:cNvSpPr txBox="1">
            <a:spLocks noChangeArrowheads="1"/>
          </p:cNvSpPr>
          <p:nvPr/>
        </p:nvSpPr>
        <p:spPr bwMode="auto">
          <a:xfrm>
            <a:off x="-180975" y="5876925"/>
            <a:ext cx="9144000" cy="711200"/>
          </a:xfrm>
          <a:prstGeom prst="rect">
            <a:avLst/>
          </a:prstGeom>
          <a:solidFill>
            <a:srgbClr val="FFFF00"/>
          </a:solidFill>
          <a:ln w="9525">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dirty="0"/>
              <a:t>    </a:t>
            </a:r>
            <a:r>
              <a:rPr lang="zh-CN" altLang="en-US" sz="4000" b="1" dirty="0"/>
              <a:t>从北到南到处都有侵略者践踏的痕迹</a:t>
            </a:r>
          </a:p>
        </p:txBody>
      </p:sp>
    </p:spTree>
    <p:extLst>
      <p:ext uri="{BB962C8B-B14F-4D97-AF65-F5344CB8AC3E}">
        <p14:creationId xmlns:p14="http://schemas.microsoft.com/office/powerpoint/2010/main" val="27136607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9461"/>
                                        </p:tgtEl>
                                        <p:attrNameLst>
                                          <p:attrName>style.visibility</p:attrName>
                                        </p:attrNameLst>
                                      </p:cBhvr>
                                      <p:to>
                                        <p:strVal val="visible"/>
                                      </p:to>
                                    </p:set>
                                    <p:animEffect transition="in" filter="wipe(down)">
                                      <p:cBhvr>
                                        <p:cTn id="7" dur="500"/>
                                        <p:tgtEl>
                                          <p:spTgt spid="1946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462"/>
                                        </p:tgtEl>
                                        <p:attrNameLst>
                                          <p:attrName>style.visibility</p:attrName>
                                        </p:attrNameLst>
                                      </p:cBhvr>
                                      <p:to>
                                        <p:strVal val="visible"/>
                                      </p:to>
                                    </p:set>
                                    <p:animEffect transition="in" filter="fade">
                                      <p:cBhvr>
                                        <p:cTn id="12" dur="2000"/>
                                        <p:tgtEl>
                                          <p:spTgt spid="1946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19473"/>
                                        </p:tgtEl>
                                        <p:attrNameLst>
                                          <p:attrName>style.visibility</p:attrName>
                                        </p:attrNameLst>
                                      </p:cBhvr>
                                      <p:to>
                                        <p:strVal val="visible"/>
                                      </p:to>
                                    </p:set>
                                    <p:anim calcmode="lin" valueType="num">
                                      <p:cBhvr>
                                        <p:cTn id="17" dur="500" fill="hold"/>
                                        <p:tgtEl>
                                          <p:spTgt spid="19473"/>
                                        </p:tgtEl>
                                        <p:attrNameLst>
                                          <p:attrName>ppt_w</p:attrName>
                                        </p:attrNameLst>
                                      </p:cBhvr>
                                      <p:tavLst>
                                        <p:tav tm="0">
                                          <p:val>
                                            <p:fltVal val="0"/>
                                          </p:val>
                                        </p:tav>
                                        <p:tav tm="100000">
                                          <p:val>
                                            <p:strVal val="#ppt_w"/>
                                          </p:val>
                                        </p:tav>
                                      </p:tavLst>
                                    </p:anim>
                                    <p:anim calcmode="lin" valueType="num">
                                      <p:cBhvr>
                                        <p:cTn id="18" dur="500" fill="hold"/>
                                        <p:tgtEl>
                                          <p:spTgt spid="19473"/>
                                        </p:tgtEl>
                                        <p:attrNameLst>
                                          <p:attrName>ppt_h</p:attrName>
                                        </p:attrNameLst>
                                      </p:cBhvr>
                                      <p:tavLst>
                                        <p:tav tm="0">
                                          <p:val>
                                            <p:fltVal val="0"/>
                                          </p:val>
                                        </p:tav>
                                        <p:tav tm="100000">
                                          <p:val>
                                            <p:strVal val="#ppt_h"/>
                                          </p:val>
                                        </p:tav>
                                      </p:tavLst>
                                    </p:anim>
                                    <p:animEffect transition="in" filter="fade">
                                      <p:cBhvr>
                                        <p:cTn id="19" dur="500"/>
                                        <p:tgtEl>
                                          <p:spTgt spid="1947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12" fill="hold" grpId="0" nodeType="clickEffect">
                                  <p:stCondLst>
                                    <p:cond delay="0"/>
                                  </p:stCondLst>
                                  <p:childTnLst>
                                    <p:set>
                                      <p:cBhvr>
                                        <p:cTn id="23" dur="1" fill="hold">
                                          <p:stCondLst>
                                            <p:cond delay="0"/>
                                          </p:stCondLst>
                                        </p:cTn>
                                        <p:tgtEl>
                                          <p:spTgt spid="19463"/>
                                        </p:tgtEl>
                                        <p:attrNameLst>
                                          <p:attrName>style.visibility</p:attrName>
                                        </p:attrNameLst>
                                      </p:cBhvr>
                                      <p:to>
                                        <p:strVal val="visible"/>
                                      </p:to>
                                    </p:set>
                                    <p:animEffect transition="in" filter="strips(downLeft)">
                                      <p:cBhvr>
                                        <p:cTn id="24" dur="500"/>
                                        <p:tgtEl>
                                          <p:spTgt spid="1946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0" presetClass="entr" presetSubtype="0" fill="hold" grpId="0" nodeType="clickEffect">
                                  <p:stCondLst>
                                    <p:cond delay="0"/>
                                  </p:stCondLst>
                                  <p:childTnLst>
                                    <p:set>
                                      <p:cBhvr>
                                        <p:cTn id="28" dur="1" fill="hold">
                                          <p:stCondLst>
                                            <p:cond delay="0"/>
                                          </p:stCondLst>
                                        </p:cTn>
                                        <p:tgtEl>
                                          <p:spTgt spid="19464"/>
                                        </p:tgtEl>
                                        <p:attrNameLst>
                                          <p:attrName>style.visibility</p:attrName>
                                        </p:attrNameLst>
                                      </p:cBhvr>
                                      <p:to>
                                        <p:strVal val="visible"/>
                                      </p:to>
                                    </p:set>
                                    <p:animEffect transition="in" filter="wedge">
                                      <p:cBhvr>
                                        <p:cTn id="29" dur="2000"/>
                                        <p:tgtEl>
                                          <p:spTgt spid="19464"/>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9475"/>
                                        </p:tgtEl>
                                        <p:attrNameLst>
                                          <p:attrName>style.visibility</p:attrName>
                                        </p:attrNameLst>
                                      </p:cBhvr>
                                      <p:to>
                                        <p:strVal val="visible"/>
                                      </p:to>
                                    </p:set>
                                    <p:animEffect transition="in" filter="dissolve">
                                      <p:cBhvr>
                                        <p:cTn id="34" dur="500"/>
                                        <p:tgtEl>
                                          <p:spTgt spid="19475"/>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19465"/>
                                        </p:tgtEl>
                                        <p:attrNameLst>
                                          <p:attrName>style.visibility</p:attrName>
                                        </p:attrNameLst>
                                      </p:cBhvr>
                                      <p:to>
                                        <p:strVal val="visible"/>
                                      </p:to>
                                    </p:set>
                                    <p:animEffect transition="in" filter="circle(in)">
                                      <p:cBhvr>
                                        <p:cTn id="39" dur="2000"/>
                                        <p:tgtEl>
                                          <p:spTgt spid="19465"/>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19467"/>
                                        </p:tgtEl>
                                        <p:attrNameLst>
                                          <p:attrName>style.visibility</p:attrName>
                                        </p:attrNameLst>
                                      </p:cBhvr>
                                      <p:to>
                                        <p:strVal val="visible"/>
                                      </p:to>
                                    </p:set>
                                    <p:animEffect transition="in" filter="circle(in)">
                                      <p:cBhvr>
                                        <p:cTn id="44" dur="2000"/>
                                        <p:tgtEl>
                                          <p:spTgt spid="1946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19476"/>
                                        </p:tgtEl>
                                        <p:attrNameLst>
                                          <p:attrName>style.visibility</p:attrName>
                                        </p:attrNameLst>
                                      </p:cBhvr>
                                      <p:to>
                                        <p:strVal val="visible"/>
                                      </p:to>
                                    </p:set>
                                    <p:anim calcmode="lin" valueType="num">
                                      <p:cBhvr>
                                        <p:cTn id="49" dur="1000" fill="hold"/>
                                        <p:tgtEl>
                                          <p:spTgt spid="19476"/>
                                        </p:tgtEl>
                                        <p:attrNameLst>
                                          <p:attrName>ppt_w</p:attrName>
                                        </p:attrNameLst>
                                      </p:cBhvr>
                                      <p:tavLst>
                                        <p:tav tm="0">
                                          <p:val>
                                            <p:strVal val="#ppt_w*0.70"/>
                                          </p:val>
                                        </p:tav>
                                        <p:tav tm="100000">
                                          <p:val>
                                            <p:strVal val="#ppt_w"/>
                                          </p:val>
                                        </p:tav>
                                      </p:tavLst>
                                    </p:anim>
                                    <p:anim calcmode="lin" valueType="num">
                                      <p:cBhvr>
                                        <p:cTn id="50" dur="1000" fill="hold"/>
                                        <p:tgtEl>
                                          <p:spTgt spid="19476"/>
                                        </p:tgtEl>
                                        <p:attrNameLst>
                                          <p:attrName>ppt_h</p:attrName>
                                        </p:attrNameLst>
                                      </p:cBhvr>
                                      <p:tavLst>
                                        <p:tav tm="0">
                                          <p:val>
                                            <p:strVal val="#ppt_h"/>
                                          </p:val>
                                        </p:tav>
                                        <p:tav tm="100000">
                                          <p:val>
                                            <p:strVal val="#ppt_h"/>
                                          </p:val>
                                        </p:tav>
                                      </p:tavLst>
                                    </p:anim>
                                    <p:animEffect transition="in" filter="fade">
                                      <p:cBhvr>
                                        <p:cTn id="51" dur="1000"/>
                                        <p:tgtEl>
                                          <p:spTgt spid="19476"/>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9468"/>
                                        </p:tgtEl>
                                        <p:attrNameLst>
                                          <p:attrName>style.visibility</p:attrName>
                                        </p:attrNameLst>
                                      </p:cBhvr>
                                      <p:to>
                                        <p:strVal val="visible"/>
                                      </p:to>
                                    </p:set>
                                    <p:anim calcmode="lin" valueType="num">
                                      <p:cBhvr>
                                        <p:cTn id="56" dur="500" fill="hold"/>
                                        <p:tgtEl>
                                          <p:spTgt spid="19468"/>
                                        </p:tgtEl>
                                        <p:attrNameLst>
                                          <p:attrName>ppt_w</p:attrName>
                                        </p:attrNameLst>
                                      </p:cBhvr>
                                      <p:tavLst>
                                        <p:tav tm="0">
                                          <p:val>
                                            <p:fltVal val="0"/>
                                          </p:val>
                                        </p:tav>
                                        <p:tav tm="100000">
                                          <p:val>
                                            <p:strVal val="#ppt_w"/>
                                          </p:val>
                                        </p:tav>
                                      </p:tavLst>
                                    </p:anim>
                                    <p:anim calcmode="lin" valueType="num">
                                      <p:cBhvr>
                                        <p:cTn id="57" dur="500" fill="hold"/>
                                        <p:tgtEl>
                                          <p:spTgt spid="19468"/>
                                        </p:tgtEl>
                                        <p:attrNameLst>
                                          <p:attrName>ppt_h</p:attrName>
                                        </p:attrNameLst>
                                      </p:cBhvr>
                                      <p:tavLst>
                                        <p:tav tm="0">
                                          <p:val>
                                            <p:fltVal val="0"/>
                                          </p:val>
                                        </p:tav>
                                        <p:tav tm="100000">
                                          <p:val>
                                            <p:strVal val="#ppt_h"/>
                                          </p:val>
                                        </p:tav>
                                      </p:tavLst>
                                    </p:anim>
                                    <p:animEffect transition="in" filter="fade">
                                      <p:cBhvr>
                                        <p:cTn id="58" dur="500"/>
                                        <p:tgtEl>
                                          <p:spTgt spid="19468"/>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2" presetClass="entr" presetSubtype="4" fill="hold" grpId="0" nodeType="clickEffect">
                                  <p:stCondLst>
                                    <p:cond delay="0"/>
                                  </p:stCondLst>
                                  <p:childTnLst>
                                    <p:set>
                                      <p:cBhvr>
                                        <p:cTn id="62" dur="1" fill="hold">
                                          <p:stCondLst>
                                            <p:cond delay="0"/>
                                          </p:stCondLst>
                                        </p:cTn>
                                        <p:tgtEl>
                                          <p:spTgt spid="19469"/>
                                        </p:tgtEl>
                                        <p:attrNameLst>
                                          <p:attrName>style.visibility</p:attrName>
                                        </p:attrNameLst>
                                      </p:cBhvr>
                                      <p:to>
                                        <p:strVal val="visible"/>
                                      </p:to>
                                    </p:set>
                                    <p:animEffect transition="in" filter="slide(fromBottom)">
                                      <p:cBhvr>
                                        <p:cTn id="63" dur="500"/>
                                        <p:tgtEl>
                                          <p:spTgt spid="19469"/>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16" presetClass="entr" presetSubtype="26" fill="hold" grpId="0" nodeType="clickEffect">
                                  <p:stCondLst>
                                    <p:cond delay="0"/>
                                  </p:stCondLst>
                                  <p:childTnLst>
                                    <p:set>
                                      <p:cBhvr>
                                        <p:cTn id="67" dur="1" fill="hold">
                                          <p:stCondLst>
                                            <p:cond delay="0"/>
                                          </p:stCondLst>
                                        </p:cTn>
                                        <p:tgtEl>
                                          <p:spTgt spid="19477"/>
                                        </p:tgtEl>
                                        <p:attrNameLst>
                                          <p:attrName>style.visibility</p:attrName>
                                        </p:attrNameLst>
                                      </p:cBhvr>
                                      <p:to>
                                        <p:strVal val="visible"/>
                                      </p:to>
                                    </p:set>
                                    <p:animEffect transition="in" filter="barn(inHorizontal)">
                                      <p:cBhvr>
                                        <p:cTn id="68" dur="500"/>
                                        <p:tgtEl>
                                          <p:spTgt spid="19477"/>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55" presetClass="entr" presetSubtype="0" fill="hold" grpId="0" nodeType="clickEffect">
                                  <p:stCondLst>
                                    <p:cond delay="0"/>
                                  </p:stCondLst>
                                  <p:childTnLst>
                                    <p:set>
                                      <p:cBhvr>
                                        <p:cTn id="72" dur="1" fill="hold">
                                          <p:stCondLst>
                                            <p:cond delay="0"/>
                                          </p:stCondLst>
                                        </p:cTn>
                                        <p:tgtEl>
                                          <p:spTgt spid="19471"/>
                                        </p:tgtEl>
                                        <p:attrNameLst>
                                          <p:attrName>style.visibility</p:attrName>
                                        </p:attrNameLst>
                                      </p:cBhvr>
                                      <p:to>
                                        <p:strVal val="visible"/>
                                      </p:to>
                                    </p:set>
                                    <p:anim calcmode="lin" valueType="num">
                                      <p:cBhvr>
                                        <p:cTn id="73" dur="1000" fill="hold"/>
                                        <p:tgtEl>
                                          <p:spTgt spid="19471"/>
                                        </p:tgtEl>
                                        <p:attrNameLst>
                                          <p:attrName>ppt_w</p:attrName>
                                        </p:attrNameLst>
                                      </p:cBhvr>
                                      <p:tavLst>
                                        <p:tav tm="0">
                                          <p:val>
                                            <p:strVal val="#ppt_w*0.70"/>
                                          </p:val>
                                        </p:tav>
                                        <p:tav tm="100000">
                                          <p:val>
                                            <p:strVal val="#ppt_w"/>
                                          </p:val>
                                        </p:tav>
                                      </p:tavLst>
                                    </p:anim>
                                    <p:anim calcmode="lin" valueType="num">
                                      <p:cBhvr>
                                        <p:cTn id="74" dur="1000" fill="hold"/>
                                        <p:tgtEl>
                                          <p:spTgt spid="19471"/>
                                        </p:tgtEl>
                                        <p:attrNameLst>
                                          <p:attrName>ppt_h</p:attrName>
                                        </p:attrNameLst>
                                      </p:cBhvr>
                                      <p:tavLst>
                                        <p:tav tm="0">
                                          <p:val>
                                            <p:strVal val="#ppt_h"/>
                                          </p:val>
                                        </p:tav>
                                        <p:tav tm="100000">
                                          <p:val>
                                            <p:strVal val="#ppt_h"/>
                                          </p:val>
                                        </p:tav>
                                      </p:tavLst>
                                    </p:anim>
                                    <p:animEffect transition="in" filter="fade">
                                      <p:cBhvr>
                                        <p:cTn id="75" dur="1000"/>
                                        <p:tgtEl>
                                          <p:spTgt spid="19471"/>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1" presetClass="entr" presetSubtype="4" fill="hold" grpId="0" nodeType="clickEffect">
                                  <p:stCondLst>
                                    <p:cond delay="0"/>
                                  </p:stCondLst>
                                  <p:childTnLst>
                                    <p:set>
                                      <p:cBhvr>
                                        <p:cTn id="79" dur="1" fill="hold">
                                          <p:stCondLst>
                                            <p:cond delay="0"/>
                                          </p:stCondLst>
                                        </p:cTn>
                                        <p:tgtEl>
                                          <p:spTgt spid="19470"/>
                                        </p:tgtEl>
                                        <p:attrNameLst>
                                          <p:attrName>style.visibility</p:attrName>
                                        </p:attrNameLst>
                                      </p:cBhvr>
                                      <p:to>
                                        <p:strVal val="visible"/>
                                      </p:to>
                                    </p:set>
                                    <p:animEffect transition="in" filter="wheel(4)">
                                      <p:cBhvr>
                                        <p:cTn id="80" dur="2000"/>
                                        <p:tgtEl>
                                          <p:spTgt spid="19470"/>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12" presetClass="entr" presetSubtype="4" fill="hold" grpId="0" nodeType="clickEffect">
                                  <p:stCondLst>
                                    <p:cond delay="0"/>
                                  </p:stCondLst>
                                  <p:childTnLst>
                                    <p:set>
                                      <p:cBhvr>
                                        <p:cTn id="84" dur="1" fill="hold">
                                          <p:stCondLst>
                                            <p:cond delay="0"/>
                                          </p:stCondLst>
                                        </p:cTn>
                                        <p:tgtEl>
                                          <p:spTgt spid="19479"/>
                                        </p:tgtEl>
                                        <p:attrNameLst>
                                          <p:attrName>style.visibility</p:attrName>
                                        </p:attrNameLst>
                                      </p:cBhvr>
                                      <p:to>
                                        <p:strVal val="visible"/>
                                      </p:to>
                                    </p:set>
                                    <p:animEffect transition="in" filter="slide(fromBottom)">
                                      <p:cBhvr>
                                        <p:cTn id="85" dur="500"/>
                                        <p:tgtEl>
                                          <p:spTgt spid="19479"/>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18" presetClass="entr" presetSubtype="12" fill="hold" grpId="0" nodeType="clickEffect">
                                  <p:stCondLst>
                                    <p:cond delay="0"/>
                                  </p:stCondLst>
                                  <p:childTnLst>
                                    <p:set>
                                      <p:cBhvr>
                                        <p:cTn id="89" dur="1" fill="hold">
                                          <p:stCondLst>
                                            <p:cond delay="0"/>
                                          </p:stCondLst>
                                        </p:cTn>
                                        <p:tgtEl>
                                          <p:spTgt spid="19480"/>
                                        </p:tgtEl>
                                        <p:attrNameLst>
                                          <p:attrName>style.visibility</p:attrName>
                                        </p:attrNameLst>
                                      </p:cBhvr>
                                      <p:to>
                                        <p:strVal val="visible"/>
                                      </p:to>
                                    </p:set>
                                    <p:animEffect transition="in" filter="strips(downLeft)">
                                      <p:cBhvr>
                                        <p:cTn id="90" dur="500"/>
                                        <p:tgtEl>
                                          <p:spTgt spid="19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nimBg="1"/>
      <p:bldP spid="19462" grpId="0"/>
      <p:bldP spid="19463" grpId="0" animBg="1"/>
      <p:bldP spid="19464" grpId="0"/>
      <p:bldP spid="19465" grpId="0" animBg="1"/>
      <p:bldP spid="19467" grpId="0"/>
      <p:bldP spid="19468" grpId="0" animBg="1"/>
      <p:bldP spid="19469" grpId="0"/>
      <p:bldP spid="19470" grpId="0"/>
      <p:bldP spid="19471" grpId="0" animBg="1"/>
      <p:bldP spid="19473" grpId="0"/>
      <p:bldP spid="19475" grpId="0"/>
      <p:bldP spid="19476" grpId="0"/>
      <p:bldP spid="19477" grpId="0"/>
      <p:bldP spid="19479" grpId="0"/>
      <p:bldP spid="19480"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1224</TotalTime>
  <Words>1201</Words>
  <Application>Microsoft Office PowerPoint</Application>
  <PresentationFormat>全屏显示(4:3)</PresentationFormat>
  <Paragraphs>134</Paragraphs>
  <Slides>24</Slides>
  <Notes>0</Notes>
  <HiddenSlides>0</HiddenSlides>
  <MMClips>3</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研讨与练习（P7）</vt:lpstr>
      <vt:lpstr>三、诗人往往把情感寄寓在具体的形象上，使抽象的心绪具有可感性。借鉴这种写法，联系你的生活体验，写几句富有诗意的话，抒写自己的一种感情（如“思念”“悲伤”“欢欣”等）。</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Administrator</cp:lastModifiedBy>
  <cp:revision>19</cp:revision>
  <dcterms:created xsi:type="dcterms:W3CDTF">2012-12-25T07:45:33Z</dcterms:created>
  <dcterms:modified xsi:type="dcterms:W3CDTF">2017-12-14T03:03:50Z</dcterms:modified>
</cp:coreProperties>
</file>